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86" r:id="rId3"/>
    <p:sldId id="287" r:id="rId4"/>
    <p:sldId id="268" r:id="rId5"/>
    <p:sldId id="269" r:id="rId6"/>
    <p:sldId id="266" r:id="rId7"/>
    <p:sldId id="267" r:id="rId8"/>
    <p:sldId id="277" r:id="rId9"/>
    <p:sldId id="278" r:id="rId10"/>
    <p:sldId id="279" r:id="rId11"/>
    <p:sldId id="261" r:id="rId12"/>
    <p:sldId id="262" r:id="rId13"/>
    <p:sldId id="263" r:id="rId14"/>
    <p:sldId id="290" r:id="rId15"/>
    <p:sldId id="291" r:id="rId16"/>
    <p:sldId id="292" r:id="rId17"/>
    <p:sldId id="264" r:id="rId18"/>
    <p:sldId id="265" r:id="rId19"/>
    <p:sldId id="280" r:id="rId20"/>
    <p:sldId id="281" r:id="rId21"/>
    <p:sldId id="282" r:id="rId22"/>
    <p:sldId id="257" r:id="rId23"/>
    <p:sldId id="272" r:id="rId24"/>
    <p:sldId id="270" r:id="rId25"/>
    <p:sldId id="271" r:id="rId26"/>
    <p:sldId id="273" r:id="rId27"/>
    <p:sldId id="274" r:id="rId28"/>
    <p:sldId id="275" r:id="rId29"/>
    <p:sldId id="276" r:id="rId30"/>
    <p:sldId id="284" r:id="rId31"/>
    <p:sldId id="285" r:id="rId32"/>
    <p:sldId id="288" r:id="rId33"/>
    <p:sldId id="289" r:id="rId34"/>
    <p:sldId id="293" r:id="rId35"/>
    <p:sldId id="294" r:id="rId36"/>
    <p:sldId id="259" r:id="rId37"/>
    <p:sldId id="260" r:id="rId38"/>
    <p:sldId id="295" r:id="rId39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0E72"/>
    <a:srgbClr val="DC1946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712" autoAdjust="0"/>
  </p:normalViewPr>
  <p:slideViewPr>
    <p:cSldViewPr snapToGrid="0" snapToObjects="1">
      <p:cViewPr>
        <p:scale>
          <a:sx n="93" d="100"/>
          <a:sy n="93" d="100"/>
        </p:scale>
        <p:origin x="-151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EAF174-EC9B-4847-BC58-54B416C6ADA5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A1B4BED0-C0D3-47F2-A7A2-EB68E61C4F1E}">
      <dgm:prSet phldrT="[Tekst]"/>
      <dgm:spPr/>
      <dgm:t>
        <a:bodyPr/>
        <a:lstStyle/>
        <a:p>
          <a:r>
            <a:rPr lang="nl-NL" dirty="0" smtClean="0"/>
            <a:t>Behandeling</a:t>
          </a:r>
          <a:endParaRPr lang="nl-NL" dirty="0"/>
        </a:p>
      </dgm:t>
    </dgm:pt>
    <dgm:pt modelId="{911F3381-2D4D-4FCB-9FDF-D7CDDC14091B}" type="parTrans" cxnId="{54CE8D06-9542-4D4D-8567-338A6DE4A8D7}">
      <dgm:prSet/>
      <dgm:spPr/>
      <dgm:t>
        <a:bodyPr/>
        <a:lstStyle/>
        <a:p>
          <a:endParaRPr lang="nl-NL"/>
        </a:p>
      </dgm:t>
    </dgm:pt>
    <dgm:pt modelId="{FA42443B-CD13-4736-AFD3-AF7D186A3B19}" type="sibTrans" cxnId="{54CE8D06-9542-4D4D-8567-338A6DE4A8D7}">
      <dgm:prSet/>
      <dgm:spPr/>
      <dgm:t>
        <a:bodyPr/>
        <a:lstStyle/>
        <a:p>
          <a:endParaRPr lang="nl-NL"/>
        </a:p>
      </dgm:t>
    </dgm:pt>
    <dgm:pt modelId="{443BF95D-4C3C-40FD-B125-E8141D3F6BA5}">
      <dgm:prSet phldrT="[Tekst]"/>
      <dgm:spPr/>
      <dgm:t>
        <a:bodyPr/>
        <a:lstStyle/>
        <a:p>
          <a:r>
            <a:rPr lang="nl-NL" dirty="0" smtClean="0"/>
            <a:t>Ervaring vragen</a:t>
          </a:r>
          <a:endParaRPr lang="nl-NL" dirty="0"/>
        </a:p>
      </dgm:t>
    </dgm:pt>
    <dgm:pt modelId="{278B2903-D3F1-4F98-8D64-A063768A4652}" type="parTrans" cxnId="{6CD63633-D803-4861-BAAE-E9BB94122B27}">
      <dgm:prSet/>
      <dgm:spPr/>
      <dgm:t>
        <a:bodyPr/>
        <a:lstStyle/>
        <a:p>
          <a:endParaRPr lang="nl-NL"/>
        </a:p>
      </dgm:t>
    </dgm:pt>
    <dgm:pt modelId="{E3EADDB6-B46C-490B-AF7B-D88D7E62106B}" type="sibTrans" cxnId="{6CD63633-D803-4861-BAAE-E9BB94122B27}">
      <dgm:prSet/>
      <dgm:spPr/>
      <dgm:t>
        <a:bodyPr/>
        <a:lstStyle/>
        <a:p>
          <a:endParaRPr lang="nl-NL"/>
        </a:p>
      </dgm:t>
    </dgm:pt>
    <dgm:pt modelId="{71F51187-6926-41D4-9AF7-E1DE94BD7D88}">
      <dgm:prSet phldrT="[Tekst]"/>
      <dgm:spPr/>
      <dgm:t>
        <a:bodyPr/>
        <a:lstStyle/>
        <a:p>
          <a:r>
            <a:rPr lang="nl-NL" dirty="0" smtClean="0"/>
            <a:t>Analyseren</a:t>
          </a:r>
          <a:endParaRPr lang="nl-NL" dirty="0"/>
        </a:p>
      </dgm:t>
    </dgm:pt>
    <dgm:pt modelId="{0D4E5C82-312C-4869-A43D-15772A8EC5E8}" type="parTrans" cxnId="{470227B3-9878-44F3-8B60-29664BD8BF42}">
      <dgm:prSet/>
      <dgm:spPr/>
      <dgm:t>
        <a:bodyPr/>
        <a:lstStyle/>
        <a:p>
          <a:endParaRPr lang="nl-NL"/>
        </a:p>
      </dgm:t>
    </dgm:pt>
    <dgm:pt modelId="{26C8F174-03D7-4877-9ABB-23D18980AD68}" type="sibTrans" cxnId="{470227B3-9878-44F3-8B60-29664BD8BF42}">
      <dgm:prSet/>
      <dgm:spPr/>
      <dgm:t>
        <a:bodyPr/>
        <a:lstStyle/>
        <a:p>
          <a:endParaRPr lang="nl-NL"/>
        </a:p>
      </dgm:t>
    </dgm:pt>
    <dgm:pt modelId="{A776EDCA-4ACA-4920-9411-1FB3FBD92C3A}">
      <dgm:prSet phldrT="[Tekst]"/>
      <dgm:spPr/>
      <dgm:t>
        <a:bodyPr/>
        <a:lstStyle/>
        <a:p>
          <a:r>
            <a:rPr lang="nl-NL" dirty="0" smtClean="0"/>
            <a:t>Verbeteren</a:t>
          </a:r>
          <a:endParaRPr lang="nl-NL" dirty="0"/>
        </a:p>
      </dgm:t>
    </dgm:pt>
    <dgm:pt modelId="{127698B1-85A3-4A38-9C70-1AC32CE9E635}" type="parTrans" cxnId="{4BA3DF7C-DD78-4AEA-A023-40BFF156864D}">
      <dgm:prSet/>
      <dgm:spPr/>
      <dgm:t>
        <a:bodyPr/>
        <a:lstStyle/>
        <a:p>
          <a:endParaRPr lang="nl-NL"/>
        </a:p>
      </dgm:t>
    </dgm:pt>
    <dgm:pt modelId="{3685E6CB-1D15-48F1-B6DA-83B3B87ED414}" type="sibTrans" cxnId="{4BA3DF7C-DD78-4AEA-A023-40BFF156864D}">
      <dgm:prSet/>
      <dgm:spPr/>
      <dgm:t>
        <a:bodyPr/>
        <a:lstStyle/>
        <a:p>
          <a:endParaRPr lang="nl-NL"/>
        </a:p>
      </dgm:t>
    </dgm:pt>
    <dgm:pt modelId="{7310923B-EF33-4AB6-B9A9-8D267E8EE70F}">
      <dgm:prSet phldrT="[Tekst]"/>
      <dgm:spPr/>
      <dgm:t>
        <a:bodyPr/>
        <a:lstStyle/>
        <a:p>
          <a:r>
            <a:rPr lang="nl-NL" dirty="0" smtClean="0"/>
            <a:t>Meten</a:t>
          </a:r>
          <a:endParaRPr lang="nl-NL" dirty="0"/>
        </a:p>
      </dgm:t>
    </dgm:pt>
    <dgm:pt modelId="{817DBFBD-9A1F-4155-AA41-C150CE9413A7}" type="parTrans" cxnId="{15539218-FC5A-4956-8D86-CB8DF5239AC9}">
      <dgm:prSet/>
      <dgm:spPr/>
      <dgm:t>
        <a:bodyPr/>
        <a:lstStyle/>
        <a:p>
          <a:endParaRPr lang="nl-NL"/>
        </a:p>
      </dgm:t>
    </dgm:pt>
    <dgm:pt modelId="{7B894BED-1604-4289-ACC7-356191E38AC2}" type="sibTrans" cxnId="{15539218-FC5A-4956-8D86-CB8DF5239AC9}">
      <dgm:prSet/>
      <dgm:spPr/>
      <dgm:t>
        <a:bodyPr/>
        <a:lstStyle/>
        <a:p>
          <a:endParaRPr lang="nl-NL"/>
        </a:p>
      </dgm:t>
    </dgm:pt>
    <dgm:pt modelId="{542250EA-A182-41F4-81DF-158BE1DBC6EE}" type="pres">
      <dgm:prSet presAssocID="{15EAF174-EC9B-4847-BC58-54B416C6ADA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744054EB-E819-4951-921C-CFD991817D1C}" type="pres">
      <dgm:prSet presAssocID="{A1B4BED0-C0D3-47F2-A7A2-EB68E61C4F1E}" presName="dummy" presStyleCnt="0"/>
      <dgm:spPr/>
    </dgm:pt>
    <dgm:pt modelId="{05ACD968-C071-464D-84BE-BF0D8DE5D564}" type="pres">
      <dgm:prSet presAssocID="{A1B4BED0-C0D3-47F2-A7A2-EB68E61C4F1E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AD30064-D519-4CEF-A5AB-13B10CF5F64A}" type="pres">
      <dgm:prSet presAssocID="{FA42443B-CD13-4736-AFD3-AF7D186A3B19}" presName="sibTrans" presStyleLbl="node1" presStyleIdx="0" presStyleCnt="5"/>
      <dgm:spPr/>
      <dgm:t>
        <a:bodyPr/>
        <a:lstStyle/>
        <a:p>
          <a:endParaRPr lang="nl-NL"/>
        </a:p>
      </dgm:t>
    </dgm:pt>
    <dgm:pt modelId="{6AC447BE-141A-4092-99DA-92FE9D0FE8B1}" type="pres">
      <dgm:prSet presAssocID="{443BF95D-4C3C-40FD-B125-E8141D3F6BA5}" presName="dummy" presStyleCnt="0"/>
      <dgm:spPr/>
    </dgm:pt>
    <dgm:pt modelId="{132410EF-11F1-4BB7-810E-F1B7BF8AE583}" type="pres">
      <dgm:prSet presAssocID="{443BF95D-4C3C-40FD-B125-E8141D3F6BA5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C4A282F-1E47-496B-9E9A-AE369EF17FD9}" type="pres">
      <dgm:prSet presAssocID="{E3EADDB6-B46C-490B-AF7B-D88D7E62106B}" presName="sibTrans" presStyleLbl="node1" presStyleIdx="1" presStyleCnt="5"/>
      <dgm:spPr/>
      <dgm:t>
        <a:bodyPr/>
        <a:lstStyle/>
        <a:p>
          <a:endParaRPr lang="nl-NL"/>
        </a:p>
      </dgm:t>
    </dgm:pt>
    <dgm:pt modelId="{44D60364-3565-472E-A6F0-737BE15C9B84}" type="pres">
      <dgm:prSet presAssocID="{71F51187-6926-41D4-9AF7-E1DE94BD7D88}" presName="dummy" presStyleCnt="0"/>
      <dgm:spPr/>
    </dgm:pt>
    <dgm:pt modelId="{9F43603B-5307-46E5-B2BD-2E43213189DC}" type="pres">
      <dgm:prSet presAssocID="{71F51187-6926-41D4-9AF7-E1DE94BD7D88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601D589-EC9A-4277-81CB-239E8CCE07CD}" type="pres">
      <dgm:prSet presAssocID="{26C8F174-03D7-4877-9ABB-23D18980AD68}" presName="sibTrans" presStyleLbl="node1" presStyleIdx="2" presStyleCnt="5"/>
      <dgm:spPr/>
      <dgm:t>
        <a:bodyPr/>
        <a:lstStyle/>
        <a:p>
          <a:endParaRPr lang="nl-NL"/>
        </a:p>
      </dgm:t>
    </dgm:pt>
    <dgm:pt modelId="{EFD0C67F-CE22-4510-863F-071BB8F8B3A7}" type="pres">
      <dgm:prSet presAssocID="{A776EDCA-4ACA-4920-9411-1FB3FBD92C3A}" presName="dummy" presStyleCnt="0"/>
      <dgm:spPr/>
    </dgm:pt>
    <dgm:pt modelId="{AB5064DE-3D98-416C-8710-A840FC0D769F}" type="pres">
      <dgm:prSet presAssocID="{A776EDCA-4ACA-4920-9411-1FB3FBD92C3A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A04188B-A13C-41E8-9C60-172352C01D69}" type="pres">
      <dgm:prSet presAssocID="{3685E6CB-1D15-48F1-B6DA-83B3B87ED414}" presName="sibTrans" presStyleLbl="node1" presStyleIdx="3" presStyleCnt="5"/>
      <dgm:spPr/>
      <dgm:t>
        <a:bodyPr/>
        <a:lstStyle/>
        <a:p>
          <a:endParaRPr lang="nl-NL"/>
        </a:p>
      </dgm:t>
    </dgm:pt>
    <dgm:pt modelId="{E685CEFC-E803-4D54-BDA2-724DF8C3D016}" type="pres">
      <dgm:prSet presAssocID="{7310923B-EF33-4AB6-B9A9-8D267E8EE70F}" presName="dummy" presStyleCnt="0"/>
      <dgm:spPr/>
    </dgm:pt>
    <dgm:pt modelId="{F17B94B7-182F-47A7-87E3-3A72530CC458}" type="pres">
      <dgm:prSet presAssocID="{7310923B-EF33-4AB6-B9A9-8D267E8EE70F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BA9A66B-CABD-40F5-9ED5-E1C362834066}" type="pres">
      <dgm:prSet presAssocID="{7B894BED-1604-4289-ACC7-356191E38AC2}" presName="sibTrans" presStyleLbl="node1" presStyleIdx="4" presStyleCnt="5"/>
      <dgm:spPr/>
      <dgm:t>
        <a:bodyPr/>
        <a:lstStyle/>
        <a:p>
          <a:endParaRPr lang="nl-NL"/>
        </a:p>
      </dgm:t>
    </dgm:pt>
  </dgm:ptLst>
  <dgm:cxnLst>
    <dgm:cxn modelId="{459D339D-3F82-4221-A217-F57BC4342E1D}" type="presOf" srcId="{A776EDCA-4ACA-4920-9411-1FB3FBD92C3A}" destId="{AB5064DE-3D98-416C-8710-A840FC0D769F}" srcOrd="0" destOrd="0" presId="urn:microsoft.com/office/officeart/2005/8/layout/cycle1"/>
    <dgm:cxn modelId="{1DA32A8C-F8F6-42FE-B0E8-1400F367BFD4}" type="presOf" srcId="{71F51187-6926-41D4-9AF7-E1DE94BD7D88}" destId="{9F43603B-5307-46E5-B2BD-2E43213189DC}" srcOrd="0" destOrd="0" presId="urn:microsoft.com/office/officeart/2005/8/layout/cycle1"/>
    <dgm:cxn modelId="{66A7500A-6510-473F-93D6-B58DEF2F2FD7}" type="presOf" srcId="{A1B4BED0-C0D3-47F2-A7A2-EB68E61C4F1E}" destId="{05ACD968-C071-464D-84BE-BF0D8DE5D564}" srcOrd="0" destOrd="0" presId="urn:microsoft.com/office/officeart/2005/8/layout/cycle1"/>
    <dgm:cxn modelId="{54CE8D06-9542-4D4D-8567-338A6DE4A8D7}" srcId="{15EAF174-EC9B-4847-BC58-54B416C6ADA5}" destId="{A1B4BED0-C0D3-47F2-A7A2-EB68E61C4F1E}" srcOrd="0" destOrd="0" parTransId="{911F3381-2D4D-4FCB-9FDF-D7CDDC14091B}" sibTransId="{FA42443B-CD13-4736-AFD3-AF7D186A3B19}"/>
    <dgm:cxn modelId="{1EAFD7BF-836C-4C55-9828-5D02F491166A}" type="presOf" srcId="{7310923B-EF33-4AB6-B9A9-8D267E8EE70F}" destId="{F17B94B7-182F-47A7-87E3-3A72530CC458}" srcOrd="0" destOrd="0" presId="urn:microsoft.com/office/officeart/2005/8/layout/cycle1"/>
    <dgm:cxn modelId="{20DC1218-00A6-47FD-A1E2-939F960809CC}" type="presOf" srcId="{443BF95D-4C3C-40FD-B125-E8141D3F6BA5}" destId="{132410EF-11F1-4BB7-810E-F1B7BF8AE583}" srcOrd="0" destOrd="0" presId="urn:microsoft.com/office/officeart/2005/8/layout/cycle1"/>
    <dgm:cxn modelId="{D12A71C1-1F48-4F25-8AAD-F86312019C68}" type="presOf" srcId="{26C8F174-03D7-4877-9ABB-23D18980AD68}" destId="{D601D589-EC9A-4277-81CB-239E8CCE07CD}" srcOrd="0" destOrd="0" presId="urn:microsoft.com/office/officeart/2005/8/layout/cycle1"/>
    <dgm:cxn modelId="{470227B3-9878-44F3-8B60-29664BD8BF42}" srcId="{15EAF174-EC9B-4847-BC58-54B416C6ADA5}" destId="{71F51187-6926-41D4-9AF7-E1DE94BD7D88}" srcOrd="2" destOrd="0" parTransId="{0D4E5C82-312C-4869-A43D-15772A8EC5E8}" sibTransId="{26C8F174-03D7-4877-9ABB-23D18980AD68}"/>
    <dgm:cxn modelId="{6CD63633-D803-4861-BAAE-E9BB94122B27}" srcId="{15EAF174-EC9B-4847-BC58-54B416C6ADA5}" destId="{443BF95D-4C3C-40FD-B125-E8141D3F6BA5}" srcOrd="1" destOrd="0" parTransId="{278B2903-D3F1-4F98-8D64-A063768A4652}" sibTransId="{E3EADDB6-B46C-490B-AF7B-D88D7E62106B}"/>
    <dgm:cxn modelId="{C4720AD1-0070-4BCC-AA6E-80590C805D9C}" type="presOf" srcId="{3685E6CB-1D15-48F1-B6DA-83B3B87ED414}" destId="{5A04188B-A13C-41E8-9C60-172352C01D69}" srcOrd="0" destOrd="0" presId="urn:microsoft.com/office/officeart/2005/8/layout/cycle1"/>
    <dgm:cxn modelId="{15539218-FC5A-4956-8D86-CB8DF5239AC9}" srcId="{15EAF174-EC9B-4847-BC58-54B416C6ADA5}" destId="{7310923B-EF33-4AB6-B9A9-8D267E8EE70F}" srcOrd="4" destOrd="0" parTransId="{817DBFBD-9A1F-4155-AA41-C150CE9413A7}" sibTransId="{7B894BED-1604-4289-ACC7-356191E38AC2}"/>
    <dgm:cxn modelId="{DBFB2F8A-2044-4A1D-AE7A-3469C090D3BE}" type="presOf" srcId="{15EAF174-EC9B-4847-BC58-54B416C6ADA5}" destId="{542250EA-A182-41F4-81DF-158BE1DBC6EE}" srcOrd="0" destOrd="0" presId="urn:microsoft.com/office/officeart/2005/8/layout/cycle1"/>
    <dgm:cxn modelId="{1963F063-0F8B-4B79-9C51-96EF931F7593}" type="presOf" srcId="{7B894BED-1604-4289-ACC7-356191E38AC2}" destId="{CBA9A66B-CABD-40F5-9ED5-E1C362834066}" srcOrd="0" destOrd="0" presId="urn:microsoft.com/office/officeart/2005/8/layout/cycle1"/>
    <dgm:cxn modelId="{4BA3DF7C-DD78-4AEA-A023-40BFF156864D}" srcId="{15EAF174-EC9B-4847-BC58-54B416C6ADA5}" destId="{A776EDCA-4ACA-4920-9411-1FB3FBD92C3A}" srcOrd="3" destOrd="0" parTransId="{127698B1-85A3-4A38-9C70-1AC32CE9E635}" sibTransId="{3685E6CB-1D15-48F1-B6DA-83B3B87ED414}"/>
    <dgm:cxn modelId="{400A36E1-35D0-4E07-A55C-03B9EEC55842}" type="presOf" srcId="{E3EADDB6-B46C-490B-AF7B-D88D7E62106B}" destId="{CC4A282F-1E47-496B-9E9A-AE369EF17FD9}" srcOrd="0" destOrd="0" presId="urn:microsoft.com/office/officeart/2005/8/layout/cycle1"/>
    <dgm:cxn modelId="{1DDE530F-A005-419D-8761-6632AE8B8091}" type="presOf" srcId="{FA42443B-CD13-4736-AFD3-AF7D186A3B19}" destId="{4AD30064-D519-4CEF-A5AB-13B10CF5F64A}" srcOrd="0" destOrd="0" presId="urn:microsoft.com/office/officeart/2005/8/layout/cycle1"/>
    <dgm:cxn modelId="{E45D2B66-FCA0-43C9-A01E-A0FAB6CCC4FC}" type="presParOf" srcId="{542250EA-A182-41F4-81DF-158BE1DBC6EE}" destId="{744054EB-E819-4951-921C-CFD991817D1C}" srcOrd="0" destOrd="0" presId="urn:microsoft.com/office/officeart/2005/8/layout/cycle1"/>
    <dgm:cxn modelId="{F88B6E05-61ED-4BB0-AB58-4F1B73F8BAC8}" type="presParOf" srcId="{542250EA-A182-41F4-81DF-158BE1DBC6EE}" destId="{05ACD968-C071-464D-84BE-BF0D8DE5D564}" srcOrd="1" destOrd="0" presId="urn:microsoft.com/office/officeart/2005/8/layout/cycle1"/>
    <dgm:cxn modelId="{F5D91B2F-9A96-47C9-8F00-B4ED2D82F9C9}" type="presParOf" srcId="{542250EA-A182-41F4-81DF-158BE1DBC6EE}" destId="{4AD30064-D519-4CEF-A5AB-13B10CF5F64A}" srcOrd="2" destOrd="0" presId="urn:microsoft.com/office/officeart/2005/8/layout/cycle1"/>
    <dgm:cxn modelId="{2D6562E0-3AF8-4808-BF7B-C938E225C12C}" type="presParOf" srcId="{542250EA-A182-41F4-81DF-158BE1DBC6EE}" destId="{6AC447BE-141A-4092-99DA-92FE9D0FE8B1}" srcOrd="3" destOrd="0" presId="urn:microsoft.com/office/officeart/2005/8/layout/cycle1"/>
    <dgm:cxn modelId="{4A04BDC6-FFDF-4F05-8ACD-0DCEDB547370}" type="presParOf" srcId="{542250EA-A182-41F4-81DF-158BE1DBC6EE}" destId="{132410EF-11F1-4BB7-810E-F1B7BF8AE583}" srcOrd="4" destOrd="0" presId="urn:microsoft.com/office/officeart/2005/8/layout/cycle1"/>
    <dgm:cxn modelId="{CB6E276B-1BD1-4E7B-B5DE-864AE2C7DB75}" type="presParOf" srcId="{542250EA-A182-41F4-81DF-158BE1DBC6EE}" destId="{CC4A282F-1E47-496B-9E9A-AE369EF17FD9}" srcOrd="5" destOrd="0" presId="urn:microsoft.com/office/officeart/2005/8/layout/cycle1"/>
    <dgm:cxn modelId="{78644DFE-7040-4D00-A5FF-349B926A452A}" type="presParOf" srcId="{542250EA-A182-41F4-81DF-158BE1DBC6EE}" destId="{44D60364-3565-472E-A6F0-737BE15C9B84}" srcOrd="6" destOrd="0" presId="urn:microsoft.com/office/officeart/2005/8/layout/cycle1"/>
    <dgm:cxn modelId="{182BE7F8-1987-48D7-A544-AFE0639DD5AC}" type="presParOf" srcId="{542250EA-A182-41F4-81DF-158BE1DBC6EE}" destId="{9F43603B-5307-46E5-B2BD-2E43213189DC}" srcOrd="7" destOrd="0" presId="urn:microsoft.com/office/officeart/2005/8/layout/cycle1"/>
    <dgm:cxn modelId="{2AC2B7A7-7A80-43E9-AE66-F8D01BBD5989}" type="presParOf" srcId="{542250EA-A182-41F4-81DF-158BE1DBC6EE}" destId="{D601D589-EC9A-4277-81CB-239E8CCE07CD}" srcOrd="8" destOrd="0" presId="urn:microsoft.com/office/officeart/2005/8/layout/cycle1"/>
    <dgm:cxn modelId="{AED3164F-865D-4432-A56A-C48C88BB5E8D}" type="presParOf" srcId="{542250EA-A182-41F4-81DF-158BE1DBC6EE}" destId="{EFD0C67F-CE22-4510-863F-071BB8F8B3A7}" srcOrd="9" destOrd="0" presId="urn:microsoft.com/office/officeart/2005/8/layout/cycle1"/>
    <dgm:cxn modelId="{E30A1292-F0C4-428D-B562-1C190CC592CE}" type="presParOf" srcId="{542250EA-A182-41F4-81DF-158BE1DBC6EE}" destId="{AB5064DE-3D98-416C-8710-A840FC0D769F}" srcOrd="10" destOrd="0" presId="urn:microsoft.com/office/officeart/2005/8/layout/cycle1"/>
    <dgm:cxn modelId="{C81437F6-8405-4BA9-83FA-6B9022E0C0DA}" type="presParOf" srcId="{542250EA-A182-41F4-81DF-158BE1DBC6EE}" destId="{5A04188B-A13C-41E8-9C60-172352C01D69}" srcOrd="11" destOrd="0" presId="urn:microsoft.com/office/officeart/2005/8/layout/cycle1"/>
    <dgm:cxn modelId="{8C0A8335-FB26-428E-8CC2-D562C08676D2}" type="presParOf" srcId="{542250EA-A182-41F4-81DF-158BE1DBC6EE}" destId="{E685CEFC-E803-4D54-BDA2-724DF8C3D016}" srcOrd="12" destOrd="0" presId="urn:microsoft.com/office/officeart/2005/8/layout/cycle1"/>
    <dgm:cxn modelId="{0A3B7164-2AA0-4317-98E3-E33039F253B6}" type="presParOf" srcId="{542250EA-A182-41F4-81DF-158BE1DBC6EE}" destId="{F17B94B7-182F-47A7-87E3-3A72530CC458}" srcOrd="13" destOrd="0" presId="urn:microsoft.com/office/officeart/2005/8/layout/cycle1"/>
    <dgm:cxn modelId="{12D22DE7-C60C-49D2-987F-C5C82907825D}" type="presParOf" srcId="{542250EA-A182-41F4-81DF-158BE1DBC6EE}" destId="{CBA9A66B-CABD-40F5-9ED5-E1C362834066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ACD968-C071-464D-84BE-BF0D8DE5D564}">
      <dsp:nvSpPr>
        <dsp:cNvPr id="0" name=""/>
        <dsp:cNvSpPr/>
      </dsp:nvSpPr>
      <dsp:spPr>
        <a:xfrm>
          <a:off x="4662802" y="34791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Behandeling</a:t>
          </a:r>
          <a:endParaRPr lang="nl-NL" sz="1700" kern="1200" dirty="0"/>
        </a:p>
      </dsp:txBody>
      <dsp:txXfrm>
        <a:off x="4662802" y="34791"/>
        <a:ext cx="1147241" cy="1147241"/>
      </dsp:txXfrm>
    </dsp:sp>
    <dsp:sp modelId="{4AD30064-D519-4CEF-A5AB-13B10CF5F64A}">
      <dsp:nvSpPr>
        <dsp:cNvPr id="0" name=""/>
        <dsp:cNvSpPr/>
      </dsp:nvSpPr>
      <dsp:spPr>
        <a:xfrm>
          <a:off x="1964226" y="1620"/>
          <a:ext cx="4301147" cy="4301147"/>
        </a:xfrm>
        <a:prstGeom prst="circularArrow">
          <a:avLst>
            <a:gd name="adj1" fmla="val 5201"/>
            <a:gd name="adj2" fmla="val 335990"/>
            <a:gd name="adj3" fmla="val 21292927"/>
            <a:gd name="adj4" fmla="val 19766515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2410EF-11F1-4BB7-810E-F1B7BF8AE583}">
      <dsp:nvSpPr>
        <dsp:cNvPr id="0" name=""/>
        <dsp:cNvSpPr/>
      </dsp:nvSpPr>
      <dsp:spPr>
        <a:xfrm>
          <a:off x="5356003" y="2168245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Ervaring vragen</a:t>
          </a:r>
          <a:endParaRPr lang="nl-NL" sz="1700" kern="1200" dirty="0"/>
        </a:p>
      </dsp:txBody>
      <dsp:txXfrm>
        <a:off x="5356003" y="2168245"/>
        <a:ext cx="1147241" cy="1147241"/>
      </dsp:txXfrm>
    </dsp:sp>
    <dsp:sp modelId="{CC4A282F-1E47-496B-9E9A-AE369EF17FD9}">
      <dsp:nvSpPr>
        <dsp:cNvPr id="0" name=""/>
        <dsp:cNvSpPr/>
      </dsp:nvSpPr>
      <dsp:spPr>
        <a:xfrm>
          <a:off x="1964226" y="1620"/>
          <a:ext cx="4301147" cy="4301147"/>
        </a:xfrm>
        <a:prstGeom prst="circularArrow">
          <a:avLst>
            <a:gd name="adj1" fmla="val 5201"/>
            <a:gd name="adj2" fmla="val 335990"/>
            <a:gd name="adj3" fmla="val 4014372"/>
            <a:gd name="adj4" fmla="val 2253732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43603B-5307-46E5-B2BD-2E43213189DC}">
      <dsp:nvSpPr>
        <dsp:cNvPr id="0" name=""/>
        <dsp:cNvSpPr/>
      </dsp:nvSpPr>
      <dsp:spPr>
        <a:xfrm>
          <a:off x="3541179" y="3486791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Analyseren</a:t>
          </a:r>
          <a:endParaRPr lang="nl-NL" sz="1700" kern="1200" dirty="0"/>
        </a:p>
      </dsp:txBody>
      <dsp:txXfrm>
        <a:off x="3541179" y="3486791"/>
        <a:ext cx="1147241" cy="1147241"/>
      </dsp:txXfrm>
    </dsp:sp>
    <dsp:sp modelId="{D601D589-EC9A-4277-81CB-239E8CCE07CD}">
      <dsp:nvSpPr>
        <dsp:cNvPr id="0" name=""/>
        <dsp:cNvSpPr/>
      </dsp:nvSpPr>
      <dsp:spPr>
        <a:xfrm>
          <a:off x="1964226" y="1620"/>
          <a:ext cx="4301147" cy="4301147"/>
        </a:xfrm>
        <a:prstGeom prst="circularArrow">
          <a:avLst>
            <a:gd name="adj1" fmla="val 5201"/>
            <a:gd name="adj2" fmla="val 335990"/>
            <a:gd name="adj3" fmla="val 8210278"/>
            <a:gd name="adj4" fmla="val 6449638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064DE-3D98-416C-8710-A840FC0D769F}">
      <dsp:nvSpPr>
        <dsp:cNvPr id="0" name=""/>
        <dsp:cNvSpPr/>
      </dsp:nvSpPr>
      <dsp:spPr>
        <a:xfrm>
          <a:off x="1726355" y="2168245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Verbeteren</a:t>
          </a:r>
          <a:endParaRPr lang="nl-NL" sz="1700" kern="1200" dirty="0"/>
        </a:p>
      </dsp:txBody>
      <dsp:txXfrm>
        <a:off x="1726355" y="2168245"/>
        <a:ext cx="1147241" cy="1147241"/>
      </dsp:txXfrm>
    </dsp:sp>
    <dsp:sp modelId="{5A04188B-A13C-41E8-9C60-172352C01D69}">
      <dsp:nvSpPr>
        <dsp:cNvPr id="0" name=""/>
        <dsp:cNvSpPr/>
      </dsp:nvSpPr>
      <dsp:spPr>
        <a:xfrm>
          <a:off x="1964226" y="1620"/>
          <a:ext cx="4301147" cy="4301147"/>
        </a:xfrm>
        <a:prstGeom prst="circularArrow">
          <a:avLst>
            <a:gd name="adj1" fmla="val 5201"/>
            <a:gd name="adj2" fmla="val 335990"/>
            <a:gd name="adj3" fmla="val 12297495"/>
            <a:gd name="adj4" fmla="val 1077108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7B94B7-182F-47A7-87E3-3A72530CC458}">
      <dsp:nvSpPr>
        <dsp:cNvPr id="0" name=""/>
        <dsp:cNvSpPr/>
      </dsp:nvSpPr>
      <dsp:spPr>
        <a:xfrm>
          <a:off x="2419556" y="34791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Meten</a:t>
          </a:r>
          <a:endParaRPr lang="nl-NL" sz="1700" kern="1200" dirty="0"/>
        </a:p>
      </dsp:txBody>
      <dsp:txXfrm>
        <a:off x="2419556" y="34791"/>
        <a:ext cx="1147241" cy="1147241"/>
      </dsp:txXfrm>
    </dsp:sp>
    <dsp:sp modelId="{CBA9A66B-CABD-40F5-9ED5-E1C362834066}">
      <dsp:nvSpPr>
        <dsp:cNvPr id="0" name=""/>
        <dsp:cNvSpPr/>
      </dsp:nvSpPr>
      <dsp:spPr>
        <a:xfrm>
          <a:off x="1964226" y="1620"/>
          <a:ext cx="4301147" cy="4301147"/>
        </a:xfrm>
        <a:prstGeom prst="circularArrow">
          <a:avLst>
            <a:gd name="adj1" fmla="val 5201"/>
            <a:gd name="adj2" fmla="val 335990"/>
            <a:gd name="adj3" fmla="val 16865361"/>
            <a:gd name="adj4" fmla="val 15198648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C9E37-3729-A24D-9BF3-0D8FFF627B5D}" type="datetimeFigureOut">
              <a:rPr lang="nl-NL" smtClean="0"/>
              <a:t>01-11-2016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F607A-5193-8E48-918A-8A9DE6AAAB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74457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D4272-1F73-474A-93E2-7F3690C6DDAC}" type="datetimeFigureOut">
              <a:rPr lang="nl-NL" smtClean="0"/>
              <a:t>01-11-2016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21E84-E187-C94D-91AB-D5C0146576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5972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21E84-E187-C94D-91AB-D5C01465766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0108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21E84-E187-C94D-91AB-D5C014657667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821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21E84-E187-C94D-91AB-D5C014657667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821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39231" y="2964895"/>
            <a:ext cx="8478000" cy="964800"/>
          </a:xfrm>
          <a:noFill/>
        </p:spPr>
        <p:txBody>
          <a:bodyPr lIns="0">
            <a:normAutofit/>
          </a:bodyPr>
          <a:lstStyle>
            <a:lvl1pPr algn="ctr">
              <a:defRPr sz="3600" b="1">
                <a:solidFill>
                  <a:srgbClr val="110E72"/>
                </a:solidFill>
              </a:defRPr>
            </a:lvl1pPr>
          </a:lstStyle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4007986"/>
            <a:ext cx="6760800" cy="1213200"/>
          </a:xfrm>
          <a:noFill/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 b="0" i="0">
                <a:solidFill>
                  <a:srgbClr val="DC1946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titelstijl van het model te bewerken</a:t>
            </a:r>
            <a:endParaRPr lang="nl-NL" dirty="0"/>
          </a:p>
        </p:txBody>
      </p:sp>
      <p:sp>
        <p:nvSpPr>
          <p:cNvPr id="7" name="Tekstvak 6"/>
          <p:cNvSpPr txBox="1"/>
          <p:nvPr userDrawn="1"/>
        </p:nvSpPr>
        <p:spPr>
          <a:xfrm>
            <a:off x="0" y="229160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Samen de zorg beter maken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312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1202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674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8912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871014"/>
            <a:ext cx="7772400" cy="1435319"/>
          </a:xfrm>
          <a:noFill/>
        </p:spPr>
        <p:txBody>
          <a:bodyPr lIns="0" tIns="0" rIns="0" anchor="t">
            <a:normAutofit/>
          </a:bodyPr>
          <a:lstStyle>
            <a:lvl1pPr algn="ctr">
              <a:defRPr sz="3600" b="1" cap="all"/>
            </a:lvl1pPr>
          </a:lstStyle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772924"/>
          </a:xfrm>
          <a:noFill/>
        </p:spPr>
        <p:txBody>
          <a:bodyPr lIns="0" tIns="0" rIns="0" bIns="0" anchor="b"/>
          <a:lstStyle>
            <a:lvl1pPr marL="0" indent="0" algn="ctr">
              <a:buNone/>
              <a:defRPr sz="2000">
                <a:solidFill>
                  <a:srgbClr val="DC194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7" name="Tekstvak 6"/>
          <p:cNvSpPr txBox="1"/>
          <p:nvPr userDrawn="1"/>
        </p:nvSpPr>
        <p:spPr>
          <a:xfrm>
            <a:off x="0" y="229160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Samen de zorg beter maken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27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9278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957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5826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0453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67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694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417546"/>
            <a:ext cx="8229600" cy="928800"/>
          </a:xfrm>
          <a:prstGeom prst="rect">
            <a:avLst/>
          </a:prstGeom>
          <a:solidFill>
            <a:schemeClr val="bg1"/>
          </a:solidFill>
        </p:spPr>
        <p:txBody>
          <a:bodyPr vert="horz" lIns="360000" tIns="0" rIns="0" bIns="0" rtlCol="0" anchor="ctr">
            <a:normAutofit/>
          </a:bodyPr>
          <a:lstStyle/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65404"/>
            <a:ext cx="8229600" cy="4636916"/>
          </a:xfrm>
          <a:prstGeom prst="rect">
            <a:avLst/>
          </a:prstGeom>
          <a:solidFill>
            <a:schemeClr val="bg1"/>
          </a:solidFill>
        </p:spPr>
        <p:txBody>
          <a:bodyPr vert="horz" lIns="360000" tIns="180000" rIns="0" bIns="0" rtlCol="0">
            <a:normAutofit/>
          </a:bodyPr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31240" y="6356350"/>
            <a:ext cx="54363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r>
              <a:rPr lang="nl-NL" smtClean="0"/>
              <a:t>fvndf;jbvndfo;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167625" y="6356350"/>
            <a:ext cx="5191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fld id="{1ABD415B-098E-4E46-A3DB-8534789E8369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628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0" i="0" kern="1200">
          <a:solidFill>
            <a:srgbClr val="110E72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46464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46464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46464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46464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46464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mp"/><Relationship Id="rId4" Type="http://schemas.openxmlformats.org/officeDocument/2006/relationships/image" Target="../media/image35.tm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31699" y="2810783"/>
            <a:ext cx="8478000" cy="9648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WELKOM</a:t>
            </a:r>
            <a:br>
              <a:rPr lang="nl-NL" dirty="0" smtClean="0"/>
            </a:br>
            <a:r>
              <a:rPr lang="nl-NL" b="0" dirty="0" smtClean="0"/>
              <a:t>Wij stellen ons graag aan u voor</a:t>
            </a:r>
            <a:endParaRPr lang="nl-NL" b="0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 smtClean="0"/>
              <a:t>Inspiratiedag</a:t>
            </a:r>
            <a:r>
              <a:rPr lang="nl-NL" dirty="0" smtClean="0"/>
              <a:t> ZorgkaartNederland, dinsdag 25 oktober 2016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738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Aantal waarderingen per kwartaal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10</a:t>
            </a:fld>
            <a:endParaRPr lang="nl-NL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30759"/>
            <a:ext cx="8229600" cy="450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al 6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52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Anne Mooij</a:t>
            </a:r>
            <a:br>
              <a:rPr lang="nl-NL" dirty="0" smtClean="0"/>
            </a:br>
            <a:r>
              <a:rPr lang="nl-NL" dirty="0" smtClean="0"/>
              <a:t>Adviseur ZorgkaartNederland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11</a:t>
            </a:fld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167" y="1576381"/>
            <a:ext cx="3051424" cy="457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3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199" y="304530"/>
            <a:ext cx="8229600" cy="1147858"/>
          </a:xfrm>
        </p:spPr>
        <p:txBody>
          <a:bodyPr>
            <a:normAutofit fontScale="90000"/>
          </a:bodyPr>
          <a:lstStyle/>
          <a:p>
            <a:r>
              <a:rPr lang="nl-NL" sz="2200" b="1" dirty="0" smtClean="0"/>
              <a:t>Tip van Anne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Voor patiëntenorganisaties: attendeer uw leden op ZorgkaartNederland en maak gebruik van de ‘</a:t>
            </a:r>
            <a:r>
              <a:rPr lang="nl-NL" sz="2200" dirty="0" err="1" smtClean="0"/>
              <a:t>aandoenings</a:t>
            </a:r>
            <a:r>
              <a:rPr lang="nl-NL" sz="2200" dirty="0" smtClean="0"/>
              <a:t>’- waarderingen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12</a:t>
            </a:fld>
            <a:endParaRPr lang="nl-N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472" y="1534453"/>
            <a:ext cx="6421087" cy="463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/>
          <p:cNvSpPr/>
          <p:nvPr/>
        </p:nvSpPr>
        <p:spPr>
          <a:xfrm>
            <a:off x="1767155" y="1839074"/>
            <a:ext cx="1109609" cy="98631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/>
          <p:cNvSpPr/>
          <p:nvPr/>
        </p:nvSpPr>
        <p:spPr>
          <a:xfrm>
            <a:off x="8167625" y="0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631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13</a:t>
            </a:fld>
            <a:endParaRPr lang="nl-NL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9" y="731392"/>
            <a:ext cx="6548713" cy="401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69" y="3670300"/>
            <a:ext cx="32099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/>
          <p:cNvSpPr/>
          <p:nvPr/>
        </p:nvSpPr>
        <p:spPr>
          <a:xfrm>
            <a:off x="7849128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309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Peter Bekel  </a:t>
            </a:r>
            <a:br>
              <a:rPr lang="nl-NL" dirty="0" smtClean="0"/>
            </a:br>
            <a:r>
              <a:rPr lang="nl-NL" dirty="0" smtClean="0"/>
              <a:t>Online </a:t>
            </a:r>
            <a:r>
              <a:rPr lang="nl-NL" dirty="0"/>
              <a:t>marketeer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14</a:t>
            </a:fld>
            <a:endParaRPr lang="nl-NL"/>
          </a:p>
        </p:txBody>
      </p:sp>
      <p:pic>
        <p:nvPicPr>
          <p:cNvPr id="6" name="Picture 2" descr="\\ictf\NPCF\Home\NPC.P.Bekel\Documents\My Pictures\Peter Beke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480" y="1592926"/>
            <a:ext cx="2855744" cy="428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6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Waar geloof jij in?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15</a:t>
            </a:fld>
            <a:endParaRPr lang="nl-NL"/>
          </a:p>
        </p:txBody>
      </p:sp>
      <p:pic>
        <p:nvPicPr>
          <p:cNvPr id="6" name="Picture 3" descr="\\ictf\NPCF\policies\desktop\NPC.P.Bekel\Desktop\Simon Sinek - the golden circl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1" y="1565275"/>
            <a:ext cx="6901237" cy="463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al 6"/>
          <p:cNvSpPr/>
          <p:nvPr/>
        </p:nvSpPr>
        <p:spPr>
          <a:xfrm>
            <a:off x="7849128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03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Haal </a:t>
            </a:r>
            <a:r>
              <a:rPr lang="nl-NL" dirty="0" smtClean="0"/>
              <a:t>patiënten ervaringen op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Niet als doel op zich, maar om uit te vinden: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Zijn we op de goede weg met de patiëntvriendelijkheid waarin wij geloven?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Veel inspiratie toegewenst vanmiddag!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16</a:t>
            </a:fld>
            <a:endParaRPr lang="nl-NL"/>
          </a:p>
        </p:txBody>
      </p:sp>
      <p:sp>
        <p:nvSpPr>
          <p:cNvPr id="6" name="Ovaal 5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1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Loes Bierma</a:t>
            </a:r>
            <a:br>
              <a:rPr lang="nl-NL" dirty="0" smtClean="0"/>
            </a:br>
            <a:r>
              <a:rPr lang="nl-NL" dirty="0" smtClean="0"/>
              <a:t>Productmanager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17</a:t>
            </a:fld>
            <a:endParaRPr lang="nl-NL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24" y="1555832"/>
            <a:ext cx="2958958" cy="443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6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Loes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400" dirty="0" err="1"/>
              <a:t>coming</a:t>
            </a:r>
            <a:r>
              <a:rPr lang="nl-NL" sz="2400" dirty="0"/>
              <a:t> up: de profielpagina’s zorgverleners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18</a:t>
            </a:fld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65404"/>
            <a:ext cx="3771900" cy="6858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99" y="1565404"/>
            <a:ext cx="3771900" cy="6858000"/>
          </a:xfrm>
          <a:prstGeom prst="rect">
            <a:avLst/>
          </a:prstGeom>
        </p:spPr>
      </p:pic>
      <p:sp>
        <p:nvSpPr>
          <p:cNvPr id="8" name="Ovaal 7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983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Alexander Inia</a:t>
            </a:r>
            <a:br>
              <a:rPr lang="nl-NL" dirty="0" smtClean="0"/>
            </a:br>
            <a:r>
              <a:rPr lang="nl-NL" dirty="0" err="1" smtClean="0"/>
              <a:t>Webredacteur</a:t>
            </a:r>
            <a:r>
              <a:rPr lang="nl-NL" dirty="0" smtClean="0"/>
              <a:t>/dataonderzoeker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19</a:t>
            </a:fld>
            <a:endParaRPr lang="nl-NL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7" y="1826414"/>
            <a:ext cx="2738066" cy="410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05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Programma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nl-NL" sz="4400" b="1" dirty="0"/>
              <a:t> </a:t>
            </a:r>
            <a:r>
              <a:rPr lang="nl-NL" sz="4400" b="1" dirty="0" smtClean="0">
                <a:solidFill>
                  <a:srgbClr val="110E72"/>
                </a:solidFill>
              </a:rPr>
              <a:t>13:30 </a:t>
            </a:r>
            <a:r>
              <a:rPr lang="nl-NL" sz="4400" b="1" dirty="0">
                <a:solidFill>
                  <a:srgbClr val="110E72"/>
                </a:solidFill>
              </a:rPr>
              <a:t>	Inleiding door Nicole Velthuis, MT Patiëntenfederatie Nederland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 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rgbClr val="110E72"/>
                </a:solidFill>
              </a:rPr>
              <a:t>13:50</a:t>
            </a:r>
            <a:r>
              <a:rPr lang="en-US" sz="4400" b="1" dirty="0">
                <a:solidFill>
                  <a:srgbClr val="110E72"/>
                </a:solidFill>
              </a:rPr>
              <a:t>	</a:t>
            </a:r>
            <a:r>
              <a:rPr lang="en-US" sz="4400" b="1" dirty="0" err="1">
                <a:solidFill>
                  <a:srgbClr val="110E72"/>
                </a:solidFill>
              </a:rPr>
              <a:t>Jurriaan</a:t>
            </a:r>
            <a:r>
              <a:rPr lang="en-US" sz="4400" b="1" dirty="0">
                <a:solidFill>
                  <a:srgbClr val="110E72"/>
                </a:solidFill>
              </a:rPr>
              <a:t> van Rijswijk, Chairman, Games for Health Europe</a:t>
            </a: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en-US" sz="4400" b="1" dirty="0">
                <a:solidFill>
                  <a:srgbClr val="110E72"/>
                </a:solidFill>
              </a:rPr>
              <a:t> </a:t>
            </a: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14:10 	</a:t>
            </a:r>
            <a:r>
              <a:rPr lang="nl-NL" sz="4400" b="1" dirty="0" smtClean="0">
                <a:solidFill>
                  <a:srgbClr val="110E72"/>
                </a:solidFill>
              </a:rPr>
              <a:t>Dr</a:t>
            </a:r>
            <a:r>
              <a:rPr lang="nl-NL" sz="4400" b="1" dirty="0">
                <a:solidFill>
                  <a:srgbClr val="110E72"/>
                </a:solidFill>
              </a:rPr>
              <a:t>. Sorien Kleefstra, Inspectie voor de </a:t>
            </a:r>
            <a:r>
              <a:rPr lang="nl-NL" sz="4400" b="1" dirty="0" smtClean="0">
                <a:solidFill>
                  <a:srgbClr val="110E72"/>
                </a:solidFill>
              </a:rPr>
              <a:t>Gezondheidszorg en 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	</a:t>
            </a:r>
            <a:r>
              <a:rPr lang="nl-NL" sz="4400" b="1" dirty="0" smtClean="0">
                <a:solidFill>
                  <a:srgbClr val="110E72"/>
                </a:solidFill>
              </a:rPr>
              <a:t>Dr</a:t>
            </a:r>
            <a:r>
              <a:rPr lang="nl-NL" sz="4400" b="1" dirty="0">
                <a:solidFill>
                  <a:srgbClr val="110E72"/>
                </a:solidFill>
              </a:rPr>
              <a:t>. Tijn Kool, </a:t>
            </a:r>
            <a:r>
              <a:rPr lang="nl-NL" sz="4400" b="1" dirty="0" err="1">
                <a:solidFill>
                  <a:srgbClr val="110E72"/>
                </a:solidFill>
              </a:rPr>
              <a:t>Radboudumc</a:t>
            </a: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 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14:40 	</a:t>
            </a:r>
            <a:r>
              <a:rPr lang="nl-NL" sz="4400" b="1" dirty="0" smtClean="0">
                <a:solidFill>
                  <a:srgbClr val="110E72"/>
                </a:solidFill>
              </a:rPr>
              <a:t>Frank </a:t>
            </a:r>
            <a:r>
              <a:rPr lang="nl-NL" sz="4400" b="1" dirty="0" err="1">
                <a:solidFill>
                  <a:srgbClr val="110E72"/>
                </a:solidFill>
              </a:rPr>
              <a:t>Elion</a:t>
            </a:r>
            <a:r>
              <a:rPr lang="nl-NL" sz="4400" b="1" dirty="0">
                <a:solidFill>
                  <a:srgbClr val="110E72"/>
                </a:solidFill>
              </a:rPr>
              <a:t>, Lid management </a:t>
            </a:r>
            <a:r>
              <a:rPr lang="nl-NL" sz="4400" b="1" dirty="0" err="1">
                <a:solidFill>
                  <a:srgbClr val="110E72"/>
                </a:solidFill>
              </a:rPr>
              <a:t>committee</a:t>
            </a:r>
            <a:r>
              <a:rPr lang="nl-NL" sz="4400" b="1" dirty="0">
                <a:solidFill>
                  <a:srgbClr val="110E72"/>
                </a:solidFill>
              </a:rPr>
              <a:t> Coöperatie VGZ 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 </a:t>
            </a:r>
          </a:p>
          <a:p>
            <a:pPr marL="0" indent="0">
              <a:buNone/>
            </a:pPr>
            <a:r>
              <a:rPr lang="nl-NL" sz="4400" b="1" dirty="0" smtClean="0">
                <a:solidFill>
                  <a:srgbClr val="110E72"/>
                </a:solidFill>
              </a:rPr>
              <a:t>15:00 </a:t>
            </a:r>
            <a:r>
              <a:rPr lang="nl-NL" sz="4400" b="1" dirty="0">
                <a:solidFill>
                  <a:srgbClr val="110E72"/>
                </a:solidFill>
              </a:rPr>
              <a:t>	</a:t>
            </a:r>
            <a:r>
              <a:rPr lang="nl-NL" sz="4400" b="1" dirty="0" smtClean="0">
                <a:solidFill>
                  <a:srgbClr val="110E72"/>
                </a:solidFill>
              </a:rPr>
              <a:t>Pauze</a:t>
            </a: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 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15:30 	</a:t>
            </a:r>
            <a:r>
              <a:rPr lang="nl-NL" sz="4400" b="1" dirty="0" smtClean="0">
                <a:solidFill>
                  <a:srgbClr val="110E72"/>
                </a:solidFill>
              </a:rPr>
              <a:t>3 Parallelsessies</a:t>
            </a:r>
          </a:p>
          <a:p>
            <a:pPr marL="0" indent="0">
              <a:buNone/>
            </a:pP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1.  Angelique van Dam, Manager Osteoporose Vereniging en 			Lokaal 1, </a:t>
            </a:r>
            <a:r>
              <a:rPr lang="nl-NL" sz="4400" b="1" dirty="0">
                <a:solidFill>
                  <a:srgbClr val="FF0000"/>
                </a:solidFill>
              </a:rPr>
              <a:t>ROOD</a:t>
            </a:r>
            <a:r>
              <a:rPr lang="nl-NL" sz="4400" b="1" dirty="0">
                <a:solidFill>
                  <a:srgbClr val="110E72"/>
                </a:solidFill>
              </a:rPr>
              <a:t>, boven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     Laurent de Vries, Bestuurder </a:t>
            </a:r>
            <a:r>
              <a:rPr lang="nl-NL" sz="4400" b="1" dirty="0" err="1">
                <a:solidFill>
                  <a:srgbClr val="110E72"/>
                </a:solidFill>
              </a:rPr>
              <a:t>Viattence</a:t>
            </a:r>
            <a:r>
              <a:rPr lang="nl-NL" sz="4400" b="1" dirty="0">
                <a:solidFill>
                  <a:srgbClr val="110E72"/>
                </a:solidFill>
              </a:rPr>
              <a:t>; “Integrale aanpak.”</a:t>
            </a:r>
          </a:p>
          <a:p>
            <a:pPr marL="0" indent="0">
              <a:buNone/>
            </a:pP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2.  Pauline de Heer, Projectleider </a:t>
            </a:r>
            <a:r>
              <a:rPr lang="nl-NL" sz="4400" b="1" dirty="0" err="1">
                <a:solidFill>
                  <a:srgbClr val="110E72"/>
                </a:solidFill>
              </a:rPr>
              <a:t>KiesBeter</a:t>
            </a:r>
            <a:r>
              <a:rPr lang="nl-NL" sz="4400" b="1" dirty="0">
                <a:solidFill>
                  <a:srgbClr val="110E72"/>
                </a:solidFill>
              </a:rPr>
              <a:t>, Zorginstituut Nederland: </a:t>
            </a:r>
            <a:r>
              <a:rPr lang="nl-NL" sz="4400" b="1" dirty="0" smtClean="0">
                <a:solidFill>
                  <a:srgbClr val="110E72"/>
                </a:solidFill>
              </a:rPr>
              <a:t>		Lokaal </a:t>
            </a:r>
            <a:r>
              <a:rPr lang="nl-NL" sz="4400" b="1" dirty="0">
                <a:solidFill>
                  <a:srgbClr val="110E72"/>
                </a:solidFill>
              </a:rPr>
              <a:t>2, </a:t>
            </a:r>
            <a:r>
              <a:rPr lang="nl-NL" sz="4400" b="1" dirty="0" smtClean="0">
                <a:solidFill>
                  <a:srgbClr val="0070C0"/>
                </a:solidFill>
              </a:rPr>
              <a:t>Blauw</a:t>
            </a:r>
            <a:r>
              <a:rPr lang="nl-NL" sz="4400" b="1" dirty="0">
                <a:solidFill>
                  <a:srgbClr val="110E72"/>
                </a:solidFill>
              </a:rPr>
              <a:t>, boven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     “Hoe kiezen patiënten?”</a:t>
            </a:r>
          </a:p>
          <a:p>
            <a:pPr marL="0" indent="0">
              <a:buNone/>
            </a:pP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3.  Jurriaan van Rijswijk, Chairman, Games for Health Europe: </a:t>
            </a:r>
            <a:r>
              <a:rPr lang="nl-NL" sz="4400" b="1" dirty="0" smtClean="0">
                <a:solidFill>
                  <a:srgbClr val="110E72"/>
                </a:solidFill>
              </a:rPr>
              <a:t>			Christinazaal</a:t>
            </a:r>
            <a:r>
              <a:rPr lang="nl-NL" sz="4400" b="1" dirty="0">
                <a:solidFill>
                  <a:srgbClr val="110E72"/>
                </a:solidFill>
              </a:rPr>
              <a:t>, </a:t>
            </a:r>
            <a:r>
              <a:rPr lang="nl-NL" sz="4400" b="1" dirty="0">
                <a:solidFill>
                  <a:srgbClr val="00B050"/>
                </a:solidFill>
              </a:rPr>
              <a:t>Groen</a:t>
            </a:r>
            <a:r>
              <a:rPr lang="nl-NL" sz="4400" b="1" dirty="0">
                <a:solidFill>
                  <a:srgbClr val="110E72"/>
                </a:solidFill>
              </a:rPr>
              <a:t>, beneden</a:t>
            </a: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     “De rol van games in patiënttevredenheid.”</a:t>
            </a:r>
          </a:p>
          <a:p>
            <a:pPr marL="0" indent="0">
              <a:buNone/>
            </a:pPr>
            <a:endParaRPr lang="nl-NL" sz="4400" b="1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16.30 	</a:t>
            </a:r>
            <a:r>
              <a:rPr lang="nl-NL" sz="4400" b="1" dirty="0" smtClean="0">
                <a:solidFill>
                  <a:srgbClr val="110E72"/>
                </a:solidFill>
              </a:rPr>
              <a:t>Afsluiting </a:t>
            </a:r>
            <a:r>
              <a:rPr lang="nl-NL" sz="4400" b="1" dirty="0">
                <a:solidFill>
                  <a:srgbClr val="110E72"/>
                </a:solidFill>
              </a:rPr>
              <a:t>door Nicole Velthuis, MT Patiëntenfederatie Nederland</a:t>
            </a:r>
          </a:p>
          <a:p>
            <a:pPr marL="0" indent="0">
              <a:buNone/>
            </a:pPr>
            <a:r>
              <a:rPr lang="nl-NL" sz="4400" b="1" i="1" dirty="0">
                <a:solidFill>
                  <a:srgbClr val="110E72"/>
                </a:solidFill>
              </a:rPr>
              <a:t> </a:t>
            </a:r>
            <a:endParaRPr lang="nl-NL" sz="4400" dirty="0">
              <a:solidFill>
                <a:srgbClr val="110E72"/>
              </a:solidFill>
            </a:endParaRPr>
          </a:p>
          <a:p>
            <a:pPr marL="0" indent="0">
              <a:buNone/>
            </a:pPr>
            <a:r>
              <a:rPr lang="nl-NL" sz="4400" b="1" dirty="0">
                <a:solidFill>
                  <a:srgbClr val="110E72"/>
                </a:solidFill>
              </a:rPr>
              <a:t>17.00	</a:t>
            </a:r>
            <a:r>
              <a:rPr lang="nl-NL" sz="4400" b="1" dirty="0" smtClean="0">
                <a:solidFill>
                  <a:srgbClr val="110E72"/>
                </a:solidFill>
              </a:rPr>
              <a:t>Borrel</a:t>
            </a:r>
            <a:endParaRPr lang="nl-NL" sz="4400" b="1" dirty="0">
              <a:solidFill>
                <a:srgbClr val="110E72"/>
              </a:solidFill>
            </a:endParaRP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</a:t>
            </a:fld>
            <a:endParaRPr lang="nl-NL"/>
          </a:p>
        </p:txBody>
      </p:sp>
      <p:sp>
        <p:nvSpPr>
          <p:cNvPr id="6" name="Ovaal 5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313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Alexander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Doe meer met de gegevens die uw organisatie heeft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20</a:t>
            </a:fld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nl-NL" sz="4500" dirty="0" smtClean="0"/>
              <a:t>Patiëntenfederatie Nederland wil intensiever samenwerken met patiëntenorganisaties, ook met artikelen</a:t>
            </a:r>
          </a:p>
          <a:p>
            <a:r>
              <a:rPr lang="nl-NL" sz="4500" dirty="0" smtClean="0"/>
              <a:t>Blogs </a:t>
            </a:r>
          </a:p>
          <a:p>
            <a:r>
              <a:rPr lang="nl-NL" sz="4500" dirty="0" smtClean="0"/>
              <a:t>Samenwerking voor artikelen die voor leden relevant zijn. </a:t>
            </a:r>
          </a:p>
          <a:p>
            <a:pPr lvl="1"/>
            <a:r>
              <a:rPr lang="nl-NL" sz="4100" dirty="0" smtClean="0"/>
              <a:t>Wachttijden voor oogaandoeningen i.s.m. Oogvereniging</a:t>
            </a:r>
          </a:p>
          <a:p>
            <a:pPr lvl="1"/>
            <a:r>
              <a:rPr lang="nl-NL" sz="4100" dirty="0" smtClean="0"/>
              <a:t>Analyse wat belangrijk is voor patiënten met een depressie i.s.m. Depressievereniging</a:t>
            </a:r>
          </a:p>
          <a:p>
            <a:r>
              <a:rPr lang="nl-NL" sz="4500" dirty="0" smtClean="0"/>
              <a:t>We houden ons aanbevolen voor meer van dit soort samenwerkingen!</a:t>
            </a:r>
          </a:p>
          <a:p>
            <a:pPr marL="0" indent="0">
              <a:buNone/>
            </a:pPr>
            <a:endParaRPr lang="nl-NL" sz="4500" dirty="0" smtClean="0"/>
          </a:p>
          <a:p>
            <a:pPr marL="0" indent="0">
              <a:buNone/>
            </a:pP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6" name="Ovaal 5"/>
          <p:cNvSpPr/>
          <p:nvPr/>
        </p:nvSpPr>
        <p:spPr>
          <a:xfrm>
            <a:off x="8054612" y="39465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634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Wij werken graag met u samen!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21</a:t>
            </a:fld>
            <a:endParaRPr lang="nl-N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69" y="1565275"/>
            <a:ext cx="5652461" cy="463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/>
          <p:cNvSpPr/>
          <p:nvPr/>
        </p:nvSpPr>
        <p:spPr>
          <a:xfrm>
            <a:off x="8501863" y="35555"/>
            <a:ext cx="626726" cy="763982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028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Martijn Vermeulen</a:t>
            </a:r>
            <a:br>
              <a:rPr lang="nl-NL" dirty="0" smtClean="0"/>
            </a:br>
            <a:r>
              <a:rPr lang="nl-NL" dirty="0" smtClean="0"/>
              <a:t>Technisch Productmanager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22</a:t>
            </a:fld>
            <a:endParaRPr lang="nl-NL"/>
          </a:p>
        </p:txBody>
      </p:sp>
      <p:pic>
        <p:nvPicPr>
          <p:cNvPr id="1026" name="Picture 2" descr="F:\NPCF\__Communicatie\Beeldbank\Medewerkers2015PimGeerts\Martijn Vermeulen PIMG1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10" y="1555832"/>
            <a:ext cx="2928603" cy="439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52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Zoekmachine</a:t>
            </a:r>
            <a:r>
              <a:rPr lang="en-US" dirty="0" smtClean="0"/>
              <a:t> </a:t>
            </a:r>
            <a:r>
              <a:rPr lang="en-US" dirty="0" err="1" smtClean="0"/>
              <a:t>optimalisatie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499016"/>
            <a:ext cx="6105681" cy="517623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036196" y="3654202"/>
            <a:ext cx="3123575" cy="10575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59771" y="5733738"/>
            <a:ext cx="1367852" cy="1124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al 5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74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Aris Jan van Ek</a:t>
            </a:r>
            <a:br>
              <a:rPr lang="nl-NL" dirty="0" smtClean="0"/>
            </a:br>
            <a:r>
              <a:rPr lang="nl-NL" dirty="0" smtClean="0"/>
              <a:t>Medewerker Redactie ZorgkaartNederland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24</a:t>
            </a:fld>
            <a:endParaRPr lang="nl-NL"/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240" y="1346346"/>
            <a:ext cx="3268868" cy="4905708"/>
          </a:xfrm>
        </p:spPr>
      </p:pic>
    </p:spTree>
    <p:extLst>
      <p:ext uri="{BB962C8B-B14F-4D97-AF65-F5344CB8AC3E}">
        <p14:creationId xmlns:p14="http://schemas.microsoft.com/office/powerpoint/2010/main" val="40957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Aris Jan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Wees gewoon eerlijk in je reactie onder de waardering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25</a:t>
            </a:fld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nl-NL" sz="4500" u="sng" dirty="0" smtClean="0"/>
              <a:t>Helaas</a:t>
            </a:r>
            <a:r>
              <a:rPr lang="nl-NL" sz="4500" dirty="0" smtClean="0"/>
              <a:t> </a:t>
            </a:r>
            <a:r>
              <a:rPr lang="nl-NL" sz="4500" dirty="0"/>
              <a:t>wilt u hierover geen verder contact meer met </a:t>
            </a:r>
            <a:r>
              <a:rPr lang="nl-NL" sz="4500" dirty="0" smtClean="0"/>
              <a:t>….. </a:t>
            </a:r>
            <a:r>
              <a:rPr lang="nl-NL" sz="4500" dirty="0"/>
              <a:t>Dat vinden we </a:t>
            </a:r>
            <a:r>
              <a:rPr lang="nl-NL" sz="4500" u="sng" dirty="0"/>
              <a:t>erg jammer</a:t>
            </a:r>
            <a:r>
              <a:rPr lang="nl-NL" sz="4500" dirty="0"/>
              <a:t>, maar we kunnen niet anders dat het respecteren</a:t>
            </a:r>
            <a:r>
              <a:rPr lang="nl-NL" sz="4500" dirty="0" smtClean="0"/>
              <a:t>.</a:t>
            </a:r>
          </a:p>
          <a:p>
            <a:pPr marL="0" indent="0">
              <a:buNone/>
            </a:pPr>
            <a:endParaRPr lang="nl-NL" sz="4500" dirty="0" smtClean="0"/>
          </a:p>
          <a:p>
            <a:r>
              <a:rPr lang="nl-NL" sz="4500" dirty="0"/>
              <a:t>Ik </a:t>
            </a:r>
            <a:r>
              <a:rPr lang="nl-NL" sz="4500" u="sng" dirty="0"/>
              <a:t>betreur</a:t>
            </a:r>
            <a:r>
              <a:rPr lang="nl-NL" sz="4500" dirty="0"/>
              <a:t> uw negatieve ervaringen met </a:t>
            </a:r>
            <a:r>
              <a:rPr lang="nl-NL" sz="4500" dirty="0" smtClean="0"/>
              <a:t>mij. </a:t>
            </a:r>
            <a:r>
              <a:rPr lang="nl-NL" sz="4500" dirty="0"/>
              <a:t>Wat ik echter nog meer betreur is het feit dat u ervoor kiest om anoniem te blijven ondanks mijn uitdrukkelijke verzoek aan ZorgkaartNederland om met u in contact te (mogen) komen. </a:t>
            </a:r>
            <a:r>
              <a:rPr lang="nl-NL" sz="4500" dirty="0" smtClean="0"/>
              <a:t>Op </a:t>
            </a:r>
            <a:r>
              <a:rPr lang="nl-NL" sz="4500" dirty="0"/>
              <a:t>deze manier ontneemt u mij/ ons de mogelijkheid uw ervaringen te bespreken, (samen) tot een oplossing te komen en daar waar noodzakelijk veranderingen/ aanpassingen door te voeren.</a:t>
            </a:r>
          </a:p>
          <a:p>
            <a:pPr marL="0" indent="0">
              <a:buNone/>
            </a:pP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6" name="Ovaal 5"/>
          <p:cNvSpPr/>
          <p:nvPr/>
        </p:nvSpPr>
        <p:spPr>
          <a:xfrm>
            <a:off x="8198611" y="0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740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-92467" y="184935"/>
            <a:ext cx="9236467" cy="601038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Maaike Schnabel</a:t>
            </a:r>
            <a:br>
              <a:rPr lang="nl-NL" dirty="0" smtClean="0"/>
            </a:br>
            <a:r>
              <a:rPr lang="nl-NL" dirty="0" smtClean="0"/>
              <a:t>Projectmanager Verpleeghuiszorg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26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9" b="12167"/>
          <a:stretch/>
        </p:blipFill>
        <p:spPr>
          <a:xfrm>
            <a:off x="2845941" y="1592926"/>
            <a:ext cx="3482940" cy="438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7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Tip</a:t>
            </a:r>
            <a:r>
              <a:rPr lang="nl-NL" dirty="0" smtClean="0"/>
              <a:t>: 	Betrek iedereen in de organisatie en 			bespreek de waarderingen!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27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375" y="1638722"/>
            <a:ext cx="2808957" cy="421343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8722"/>
            <a:ext cx="2808957" cy="4213436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3601855" y="2804845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110E72"/>
                </a:solidFill>
                <a:latin typeface="Verdana"/>
                <a:ea typeface="+mj-ea"/>
                <a:cs typeface="Verdana"/>
              </a:rPr>
              <a:t>Met als gevolg</a:t>
            </a:r>
          </a:p>
        </p:txBody>
      </p:sp>
      <p:sp>
        <p:nvSpPr>
          <p:cNvPr id="12" name="Gestreepte PIJL-RECHTS 11"/>
          <p:cNvSpPr/>
          <p:nvPr/>
        </p:nvSpPr>
        <p:spPr>
          <a:xfrm>
            <a:off x="3719245" y="3524036"/>
            <a:ext cx="1623317" cy="924674"/>
          </a:xfrm>
          <a:prstGeom prst="stripedRightArrow">
            <a:avLst/>
          </a:prstGeom>
          <a:solidFill>
            <a:schemeClr val="accent6">
              <a:alpha val="72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/>
          <p:nvPr/>
        </p:nvSpPr>
        <p:spPr>
          <a:xfrm>
            <a:off x="8167625" y="602481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807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Ernst Bijkersma</a:t>
            </a:r>
            <a:br>
              <a:rPr lang="nl-NL" dirty="0" smtClean="0"/>
            </a:br>
            <a:r>
              <a:rPr lang="nl-NL" dirty="0" smtClean="0"/>
              <a:t>Functioneel beheerder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28</a:t>
            </a:fld>
            <a:endParaRPr lang="nl-NL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740694"/>
            <a:ext cx="2867132" cy="4300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24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2200" b="1" dirty="0" smtClean="0"/>
              <a:t>Tip van Ernst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Download de Patiëntinformatiekaarten met aandachtspunten voor </a:t>
            </a:r>
            <a:r>
              <a:rPr lang="nl-NL" sz="2200" smtClean="0"/>
              <a:t>de patiënt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29</a:t>
            </a:fld>
            <a:endParaRPr lang="nl-NL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878" y="1565275"/>
            <a:ext cx="5906243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al 5"/>
          <p:cNvSpPr/>
          <p:nvPr/>
        </p:nvSpPr>
        <p:spPr>
          <a:xfrm>
            <a:off x="8357863" y="39660"/>
            <a:ext cx="786137" cy="755771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964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sz="2800" dirty="0"/>
              <a:t>Wifi Netwerknaam </a:t>
            </a:r>
            <a:r>
              <a:rPr lang="nl-NL" sz="2800" dirty="0" smtClean="0"/>
              <a:t>		=</a:t>
            </a:r>
            <a:r>
              <a:rPr lang="nl-NL" sz="2800" dirty="0"/>
              <a:t>The Colour Kitchen Utrecht</a:t>
            </a:r>
          </a:p>
          <a:p>
            <a:pPr marL="0" indent="0">
              <a:buNone/>
            </a:pPr>
            <a:r>
              <a:rPr lang="nl-NL" sz="2800" dirty="0"/>
              <a:t>Login en code			= TCK</a:t>
            </a:r>
          </a:p>
          <a:p>
            <a:pPr marL="0" indent="0">
              <a:buNone/>
            </a:pPr>
            <a:endParaRPr lang="nl-NL" sz="2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rgbClr val="00B0F0"/>
                </a:solidFill>
              </a:rPr>
              <a:t>@</a:t>
            </a:r>
            <a:r>
              <a:rPr lang="nl-NL" sz="2800" b="1" dirty="0">
                <a:solidFill>
                  <a:srgbClr val="00B0F0"/>
                </a:solidFill>
              </a:rPr>
              <a:t>Twitter</a:t>
            </a:r>
          </a:p>
          <a:p>
            <a:pPr marL="0" indent="0">
              <a:buNone/>
            </a:pPr>
            <a:r>
              <a:rPr lang="nl-NL" sz="2800" b="1" dirty="0">
                <a:solidFill>
                  <a:srgbClr val="00B0F0"/>
                </a:solidFill>
              </a:rPr>
              <a:t>#IMZKN    </a:t>
            </a:r>
            <a:r>
              <a:rPr lang="nl-NL" sz="2800" dirty="0"/>
              <a:t>(inspiratiemiddag </a:t>
            </a:r>
            <a:r>
              <a:rPr lang="nl-NL" sz="2800" dirty="0" err="1"/>
              <a:t>ZorgkaartNederland</a:t>
            </a:r>
            <a:r>
              <a:rPr lang="nl-NL" sz="2800" dirty="0"/>
              <a:t>)</a:t>
            </a:r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r>
              <a:rPr lang="nl-NL" sz="2800" b="1" dirty="0"/>
              <a:t>Attentie</a:t>
            </a:r>
          </a:p>
          <a:p>
            <a:pPr marL="0" indent="0">
              <a:buNone/>
            </a:pPr>
            <a:endParaRPr lang="nl-NL" sz="2800" b="1" dirty="0"/>
          </a:p>
          <a:p>
            <a:pPr marL="0" indent="0">
              <a:buNone/>
            </a:pPr>
            <a:endParaRPr lang="nl-NL" sz="2800" b="1" dirty="0"/>
          </a:p>
          <a:p>
            <a:pPr marL="0" indent="0">
              <a:buNone/>
            </a:pPr>
            <a:endParaRPr lang="nl-NL" sz="2800" b="1" dirty="0"/>
          </a:p>
          <a:p>
            <a:pPr marL="0" indent="0">
              <a:buNone/>
            </a:pPr>
            <a:r>
              <a:rPr lang="nl-NL" sz="2800" b="1" dirty="0"/>
              <a:t>Netwerkborrel	</a:t>
            </a:r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</a:t>
            </a:fld>
            <a:endParaRPr lang="nl-NL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820" y="3760501"/>
            <a:ext cx="1476000" cy="14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820" y="4438320"/>
            <a:ext cx="2155036" cy="17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al 7"/>
          <p:cNvSpPr/>
          <p:nvPr/>
        </p:nvSpPr>
        <p:spPr>
          <a:xfrm>
            <a:off x="8013513" y="374817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151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Dorien Nieuwenhuis</a:t>
            </a:r>
            <a:br>
              <a:rPr lang="nl-NL" dirty="0"/>
            </a:br>
            <a:r>
              <a:rPr lang="nl-NL" dirty="0"/>
              <a:t>Medewerker Redactie </a:t>
            </a:r>
            <a:r>
              <a:rPr lang="nl-NL" dirty="0" err="1"/>
              <a:t>ZorgkaartNederland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30</a:t>
            </a:fld>
            <a:endParaRPr lang="nl-NL"/>
          </a:p>
        </p:txBody>
      </p:sp>
      <p:pic>
        <p:nvPicPr>
          <p:cNvPr id="6" name="Picture 2" descr="H:\Dorien Nieuwenhuis PIMG46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304" y="1565274"/>
            <a:ext cx="3004626" cy="450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Tip van Dorien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 smtClean="0"/>
              <a:t>Weet </a:t>
            </a:r>
            <a:r>
              <a:rPr lang="nl-NL" dirty="0"/>
              <a:t>hoe het werkt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500" dirty="0"/>
              <a:t>Wat niet? Ken de spelregels!</a:t>
            </a:r>
          </a:p>
          <a:p>
            <a:pPr lvl="1"/>
            <a:r>
              <a:rPr lang="nl-NL" sz="2500" dirty="0"/>
              <a:t>Zie Zorgkaart Nederland (gedragscode)</a:t>
            </a:r>
          </a:p>
          <a:p>
            <a:pPr lvl="1"/>
            <a:r>
              <a:rPr lang="nl-NL" sz="2500" dirty="0"/>
              <a:t>Belangrijkst: Zorggebruiker geeft zelf </a:t>
            </a:r>
            <a:r>
              <a:rPr lang="nl-NL" sz="2500"/>
              <a:t>een </a:t>
            </a:r>
            <a:r>
              <a:rPr lang="nl-NL" sz="2500" smtClean="0"/>
              <a:t>waardering</a:t>
            </a:r>
            <a:endParaRPr lang="nl-NL" sz="2500" dirty="0"/>
          </a:p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31</a:t>
            </a:fld>
            <a:endParaRPr lang="nl-NL"/>
          </a:p>
        </p:txBody>
      </p:sp>
      <p:sp>
        <p:nvSpPr>
          <p:cNvPr id="6" name="Ovaal 5"/>
          <p:cNvSpPr/>
          <p:nvPr/>
        </p:nvSpPr>
        <p:spPr>
          <a:xfrm>
            <a:off x="8034061" y="-46854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850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Bernadette van Oost</a:t>
            </a:r>
            <a:br>
              <a:rPr lang="nl-NL" dirty="0"/>
            </a:br>
            <a:r>
              <a:rPr lang="nl-NL" dirty="0"/>
              <a:t>Adviseur </a:t>
            </a:r>
            <a:r>
              <a:rPr lang="nl-NL" dirty="0" err="1"/>
              <a:t>ZorgkaartNederland&amp;DigitaleZorggids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32</a:t>
            </a:fld>
            <a:endParaRPr lang="nl-NL"/>
          </a:p>
        </p:txBody>
      </p:sp>
      <p:pic>
        <p:nvPicPr>
          <p:cNvPr id="6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45" y="1565275"/>
            <a:ext cx="3091110" cy="4637088"/>
          </a:xfrm>
          <a:solidFill>
            <a:schemeClr val="accent1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743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2000" b="1" dirty="0" smtClean="0"/>
              <a:t/>
            </a:r>
            <a:br>
              <a:rPr lang="nl-NL" sz="2000" b="1" dirty="0" smtClean="0"/>
            </a:br>
            <a:r>
              <a:rPr lang="nl-NL" sz="2000" b="1" dirty="0" smtClean="0"/>
              <a:t>Tip </a:t>
            </a:r>
            <a:r>
              <a:rPr lang="nl-NL" sz="2000" b="1" dirty="0"/>
              <a:t>van Bernadette</a:t>
            </a:r>
            <a:r>
              <a:rPr lang="nl-NL" sz="2000" dirty="0"/>
              <a:t>:</a:t>
            </a:r>
            <a:br>
              <a:rPr lang="nl-NL" sz="2000" dirty="0"/>
            </a:br>
            <a:r>
              <a:rPr lang="nl-NL" sz="2000" dirty="0"/>
              <a:t> Biedt u uw patiënten volledige informatie over uw digitale aanbod, zodat zij ook hiervan op de hoogte zijn.</a:t>
            </a:r>
            <a:br>
              <a:rPr lang="nl-NL" sz="2000" dirty="0"/>
            </a:br>
            <a:endParaRPr lang="nl-NL" sz="20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33</a:t>
            </a:fld>
            <a:endParaRPr lang="nl-NL"/>
          </a:p>
        </p:txBody>
      </p:sp>
      <p:sp>
        <p:nvSpPr>
          <p:cNvPr id="6" name="Tijdelijke aanduiding voor dianummer 4"/>
          <p:cNvSpPr txBox="1">
            <a:spLocks/>
          </p:cNvSpPr>
          <p:nvPr/>
        </p:nvSpPr>
        <p:spPr>
          <a:xfrm>
            <a:off x="8167625" y="6356350"/>
            <a:ext cx="5191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457200" rtl="0" eaLnBrk="1" latinLnBrk="0" hangingPunct="1">
              <a:defRPr sz="900" b="1" i="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BD415B-098E-4E46-A3DB-8534789E8369}" type="slidenum">
              <a:rPr lang="nl-NL" smtClean="0"/>
              <a:pPr/>
              <a:t>33</a:t>
            </a:fld>
            <a:endParaRPr lang="nl-NL"/>
          </a:p>
        </p:txBody>
      </p:sp>
      <p:pic>
        <p:nvPicPr>
          <p:cNvPr id="7" name="Tijdelijke aanduiding voor inhoud 3" descr="Zorgaanbieders - Online medisch dossier inzien - Digitale ZorgGids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0" t="10779" r="21048" b="2589"/>
          <a:stretch/>
        </p:blipFill>
        <p:spPr>
          <a:xfrm>
            <a:off x="0" y="1726056"/>
            <a:ext cx="4561726" cy="401719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Afbeelding 7" descr="1 ziekenhuis in Nederland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0" t="9371" r="22246" b="74285"/>
          <a:stretch/>
        </p:blipFill>
        <p:spPr>
          <a:xfrm>
            <a:off x="4078841" y="4839125"/>
            <a:ext cx="5065159" cy="904126"/>
          </a:xfrm>
          <a:prstGeom prst="rect">
            <a:avLst/>
          </a:prstGeom>
        </p:spPr>
      </p:pic>
      <p:pic>
        <p:nvPicPr>
          <p:cNvPr id="9" name="Afbeelding 8" descr="19 verpleeghuizen en verzorgingshuizen in Nederland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0" t="50000" r="23988" b="35142"/>
          <a:stretch/>
        </p:blipFill>
        <p:spPr>
          <a:xfrm>
            <a:off x="3919589" y="3472660"/>
            <a:ext cx="4880225" cy="821932"/>
          </a:xfrm>
          <a:prstGeom prst="rect">
            <a:avLst/>
          </a:prstGeom>
        </p:spPr>
      </p:pic>
      <p:pic>
        <p:nvPicPr>
          <p:cNvPr id="10" name="Afbeelding 9" descr="Zorgaanbieders - Thuiszorg en wijkverpleging - Google Chrom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1" t="52647" r="22696" b="32309"/>
          <a:stretch/>
        </p:blipFill>
        <p:spPr>
          <a:xfrm>
            <a:off x="3806574" y="1916128"/>
            <a:ext cx="5106256" cy="832205"/>
          </a:xfrm>
          <a:prstGeom prst="rect">
            <a:avLst/>
          </a:prstGeom>
        </p:spPr>
      </p:pic>
      <p:sp>
        <p:nvSpPr>
          <p:cNvPr id="11" name="Ovaal 10"/>
          <p:cNvSpPr/>
          <p:nvPr/>
        </p:nvSpPr>
        <p:spPr>
          <a:xfrm>
            <a:off x="8352890" y="75619"/>
            <a:ext cx="727060" cy="7565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2505953" y="3244334"/>
            <a:ext cx="4132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Hoe maken we met elkaar ZKN nog beter?</a:t>
            </a:r>
          </a:p>
        </p:txBody>
      </p:sp>
    </p:spTree>
    <p:extLst>
      <p:ext uri="{BB962C8B-B14F-4D97-AF65-F5344CB8AC3E}">
        <p14:creationId xmlns:p14="http://schemas.microsoft.com/office/powerpoint/2010/main" val="105503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Titia Lekkerkerk</a:t>
            </a:r>
            <a:br>
              <a:rPr lang="nl-NL" dirty="0" smtClean="0"/>
            </a:br>
            <a:r>
              <a:rPr lang="nl-NL" dirty="0" smtClean="0"/>
              <a:t>Manager Producten en Diensten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34</a:t>
            </a:fld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698" y="1541898"/>
            <a:ext cx="2958957" cy="444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8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Weetje: Adviesraad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Hoe maken we met elkaar ZKN nog beter? 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De adviesraad van ZKN kijkt kritisch mee en denkt mee bij beslissingen en de koers van de website.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KNMG, LHV, </a:t>
            </a:r>
            <a:r>
              <a:rPr lang="nl-NL" dirty="0" err="1" smtClean="0"/>
              <a:t>Actiz</a:t>
            </a:r>
            <a:r>
              <a:rPr lang="nl-NL" dirty="0" smtClean="0"/>
              <a:t>, Federatie Medisch Specialisten, NVZ, KNMP.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559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Nicole Velthuis</a:t>
            </a:r>
            <a:br>
              <a:rPr lang="nl-NL" dirty="0" smtClean="0"/>
            </a:br>
            <a:r>
              <a:rPr lang="nl-NL" dirty="0" smtClean="0"/>
              <a:t>Manager Communicatie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36</a:t>
            </a:fld>
            <a:endParaRPr lang="nl-NL"/>
          </a:p>
        </p:txBody>
      </p:sp>
      <p:pic>
        <p:nvPicPr>
          <p:cNvPr id="6" name="Picture 2" descr="F:\NPCF\__Communicatie\Beeldbank\Medewerkers2015PimGeerts\Nicole Velthuis PIMG16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42"/>
          <a:stretch/>
        </p:blipFill>
        <p:spPr bwMode="auto">
          <a:xfrm>
            <a:off x="3084180" y="1565404"/>
            <a:ext cx="3181752" cy="427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2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Nicole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Benut de </a:t>
            </a:r>
            <a:r>
              <a:rPr lang="nl-NL" sz="2200" dirty="0" err="1" smtClean="0"/>
              <a:t>toolkit</a:t>
            </a:r>
            <a:r>
              <a:rPr lang="nl-NL" sz="2200" dirty="0" smtClean="0"/>
              <a:t>: zorgkaartvoorprofessionals.nl 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5" t="12417" r="20247" b="4380"/>
          <a:stretch/>
        </p:blipFill>
        <p:spPr bwMode="auto">
          <a:xfrm>
            <a:off x="1676395" y="1513460"/>
            <a:ext cx="5822620" cy="468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/>
          <p:cNvSpPr/>
          <p:nvPr/>
        </p:nvSpPr>
        <p:spPr>
          <a:xfrm>
            <a:off x="7900663" y="417546"/>
            <a:ext cx="786137" cy="755771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626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Neem gerust contact met ons op als u meer wilt weten over deze tips!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nl-NL" dirty="0" smtClean="0"/>
              <a:t>Steven Haverkamp 		s.haverkamp@patientenfederatie.nl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Danny van den </a:t>
            </a:r>
            <a:r>
              <a:rPr lang="nl-NL" dirty="0" err="1" smtClean="0"/>
              <a:t>Ijssel</a:t>
            </a:r>
            <a:r>
              <a:rPr lang="nl-NL" dirty="0" smtClean="0"/>
              <a:t>	d.vandenijssel@patientenfederatie.nl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Christiaan van Wezel	c.vanwezel@patientenfederatie.nl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Anne Mooij			a.mooij@patientenfederatie.nl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Peter Bekel			p.bekel@patientenfederatie.nl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Loes Bierma			l.bierma@patientenfederatie.nl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Alexander Inia			a.inia@patientenfederatie.nl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Martijn Vermeulen		m.vermeulen@patientenfederatie.nl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Aris Jan van Ek			a.j.vanek@patientenfederatie.nl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Maaike Schnabel		m.schnabel@patientenfederatie.nl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Ernst Bijkersma		e.bijkersma@patientenfederatie.nl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Dorien Nieuwenhuis	d.nieuwenhuis@patientenfederatie.nl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Bernadette van Oost	b.vanoost@patientenfederatie.nl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Titia Lekkerkerk		t.lekkerkerk@patientenfederatie.nl</a:t>
            </a:r>
            <a:endParaRPr lang="nl-NL" dirty="0"/>
          </a:p>
          <a:p>
            <a:pPr marL="0" indent="0">
              <a:buNone/>
            </a:pPr>
            <a:r>
              <a:rPr lang="nl-NL" smtClean="0"/>
              <a:t>Nicole Velthuis		n.velthuis@patientenfederatie.nl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2041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Steven Haverkamp</a:t>
            </a:r>
            <a:br>
              <a:rPr lang="nl-NL" dirty="0" smtClean="0"/>
            </a:br>
            <a:r>
              <a:rPr lang="nl-NL" dirty="0" smtClean="0"/>
              <a:t>Relatiemanager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4</a:t>
            </a:fld>
            <a:endParaRPr lang="nl-NL"/>
          </a:p>
        </p:txBody>
      </p:sp>
      <p:pic>
        <p:nvPicPr>
          <p:cNvPr id="7" name="Picture 2" descr="F:\NPCF\__Communicatie\Beeldbank\Medewerkers2015PimGeerts\RvTplusnwemedewerkers2016\2016-01-18 Leden RvT\StevenHaverkamp30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141" y="1521005"/>
            <a:ext cx="3087386" cy="463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28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400" b="1" dirty="0" smtClean="0"/>
              <a:t>Tip van Steven:</a:t>
            </a:r>
            <a:br>
              <a:rPr lang="nl-NL" sz="2400" b="1" dirty="0" smtClean="0"/>
            </a:br>
            <a:r>
              <a:rPr lang="nl-NL" sz="2400" dirty="0" smtClean="0"/>
              <a:t>Toelichting waardering = bron van informatie</a:t>
            </a:r>
            <a:endParaRPr lang="nl-NL" sz="24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fvndf;jbvndfo;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5</a:t>
            </a:fld>
            <a:endParaRPr lang="nl-NL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65275"/>
            <a:ext cx="3915899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81" y="1346346"/>
            <a:ext cx="4847845" cy="551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380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Danny van den IJssel</a:t>
            </a:r>
            <a:br>
              <a:rPr lang="nl-NL" dirty="0" smtClean="0"/>
            </a:br>
            <a:r>
              <a:rPr lang="nl-NL" dirty="0" smtClean="0"/>
              <a:t>Productmanager - partnerships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6</a:t>
            </a:fld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942" y="1524746"/>
            <a:ext cx="2969231" cy="444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7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Danny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Samen werken aan een ‘</a:t>
            </a:r>
            <a:r>
              <a:rPr lang="nl-NL" sz="2200" dirty="0" err="1" smtClean="0"/>
              <a:t>closed</a:t>
            </a:r>
            <a:r>
              <a:rPr lang="nl-NL" sz="2200" dirty="0" smtClean="0"/>
              <a:t> loop’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7</a:t>
            </a:fld>
            <a:endParaRPr lang="nl-NL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518060"/>
              </p:ext>
            </p:extLst>
          </p:nvPr>
        </p:nvGraphicFramePr>
        <p:xfrm>
          <a:off x="457200" y="1565275"/>
          <a:ext cx="8229600" cy="463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kstvak 5"/>
          <p:cNvSpPr txBox="1"/>
          <p:nvPr/>
        </p:nvSpPr>
        <p:spPr>
          <a:xfrm>
            <a:off x="6914509" y="4119939"/>
            <a:ext cx="1952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Bij voorkeur kort na de behandeling en via digitaal kanaal</a:t>
            </a:r>
            <a:endParaRPr lang="nl-NL" sz="1000" dirty="0"/>
          </a:p>
        </p:txBody>
      </p:sp>
      <p:sp>
        <p:nvSpPr>
          <p:cNvPr id="9" name="Tekstvak 8"/>
          <p:cNvSpPr txBox="1"/>
          <p:nvPr/>
        </p:nvSpPr>
        <p:spPr>
          <a:xfrm>
            <a:off x="6512105" y="1950379"/>
            <a:ext cx="1952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Informeer patiënten over de cyclus en vraag het e-mailadres</a:t>
            </a:r>
            <a:endParaRPr lang="nl-NL" sz="1000" dirty="0"/>
          </a:p>
        </p:txBody>
      </p:sp>
      <p:sp>
        <p:nvSpPr>
          <p:cNvPr id="10" name="Tekstvak 9"/>
          <p:cNvSpPr txBox="1"/>
          <p:nvPr/>
        </p:nvSpPr>
        <p:spPr>
          <a:xfrm>
            <a:off x="3767194" y="5869972"/>
            <a:ext cx="1952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Wat betekenen  de verhalen? Welke trends zijn te herkennen?</a:t>
            </a:r>
            <a:endParaRPr lang="nl-NL" sz="1000" dirty="0"/>
          </a:p>
        </p:txBody>
      </p:sp>
      <p:sp>
        <p:nvSpPr>
          <p:cNvPr id="11" name="Tekstvak 10"/>
          <p:cNvSpPr txBox="1"/>
          <p:nvPr/>
        </p:nvSpPr>
        <p:spPr>
          <a:xfrm>
            <a:off x="200349" y="4196883"/>
            <a:ext cx="1952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Laat zien wat u met de ervaringen doet, bijvoorbeeld bij de reacties op uw profiel</a:t>
            </a:r>
            <a:endParaRPr lang="nl-NL" sz="1000" dirty="0"/>
          </a:p>
        </p:txBody>
      </p:sp>
      <p:sp>
        <p:nvSpPr>
          <p:cNvPr id="12" name="Tekstvak 11"/>
          <p:cNvSpPr txBox="1"/>
          <p:nvPr/>
        </p:nvSpPr>
        <p:spPr>
          <a:xfrm>
            <a:off x="979472" y="1796491"/>
            <a:ext cx="1952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Vertalen de verbeteringen zich naar betere waarderingen?</a:t>
            </a:r>
            <a:endParaRPr lang="nl-NL" sz="1000" dirty="0"/>
          </a:p>
        </p:txBody>
      </p:sp>
      <p:sp>
        <p:nvSpPr>
          <p:cNvPr id="13" name="Ovaal 12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944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Christiaan van Wezel </a:t>
            </a:r>
            <a:br>
              <a:rPr lang="nl-NL" dirty="0" smtClean="0"/>
            </a:br>
            <a:r>
              <a:rPr lang="nl-NL" sz="1800" dirty="0" smtClean="0"/>
              <a:t>Functioneel beheerder</a:t>
            </a:r>
            <a:endParaRPr lang="nl-NL" sz="1800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75" y="1505353"/>
            <a:ext cx="3051298" cy="4576948"/>
          </a:xfr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10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200" b="1" dirty="0" smtClean="0"/>
              <a:t>Tip van Christiaan</a:t>
            </a:r>
            <a:r>
              <a:rPr lang="nl-NL" sz="2200" dirty="0" smtClean="0"/>
              <a:t>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200" dirty="0" smtClean="0"/>
              <a:t>Rapportage in de beheeromgeving</a:t>
            </a:r>
            <a:endParaRPr lang="nl-NL" sz="220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D415B-098E-4E46-A3DB-8534789E8369}" type="slidenum">
              <a:rPr lang="nl-NL" smtClean="0"/>
              <a:t>9</a:t>
            </a:fld>
            <a:endParaRPr lang="nl-NL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67" y="1565275"/>
            <a:ext cx="7712866" cy="4637088"/>
          </a:xfrm>
        </p:spPr>
      </p:pic>
      <p:sp>
        <p:nvSpPr>
          <p:cNvPr id="7" name="Ovaal 6"/>
          <p:cNvSpPr/>
          <p:nvPr/>
        </p:nvSpPr>
        <p:spPr>
          <a:xfrm>
            <a:off x="8013515" y="417546"/>
            <a:ext cx="976375" cy="9288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498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516</Words>
  <Application>Microsoft Office PowerPoint</Application>
  <PresentationFormat>Diavoorstelling (4:3)</PresentationFormat>
  <Paragraphs>178</Paragraphs>
  <Slides>38</Slides>
  <Notes>3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38</vt:i4>
      </vt:variant>
    </vt:vector>
  </HeadingPairs>
  <TitlesOfParts>
    <vt:vector size="39" baseType="lpstr">
      <vt:lpstr>Office-thema</vt:lpstr>
      <vt:lpstr>WELKOM Wij stellen ons graag aan u voor</vt:lpstr>
      <vt:lpstr>Programma</vt:lpstr>
      <vt:lpstr>PowerPoint-presentatie</vt:lpstr>
      <vt:lpstr>Steven Haverkamp Relatiemanager</vt:lpstr>
      <vt:lpstr>Tip van Steven: Toelichting waardering = bron van informatie</vt:lpstr>
      <vt:lpstr>Danny van den IJssel Productmanager - partnerships</vt:lpstr>
      <vt:lpstr>Tip van Danny: Samen werken aan een ‘closed loop’</vt:lpstr>
      <vt:lpstr>Christiaan van Wezel  Functioneel beheerder</vt:lpstr>
      <vt:lpstr>Tip van Christiaan: Rapportage in de beheeromgeving</vt:lpstr>
      <vt:lpstr>Aantal waarderingen per kwartaal</vt:lpstr>
      <vt:lpstr>Anne Mooij Adviseur ZorgkaartNederland</vt:lpstr>
      <vt:lpstr>Tip van Anne: Voor patiëntenorganisaties: attendeer uw leden op ZorgkaartNederland en maak gebruik van de ‘aandoenings’- waarderingen</vt:lpstr>
      <vt:lpstr>PowerPoint-presentatie</vt:lpstr>
      <vt:lpstr>Peter Bekel   Online marketeer</vt:lpstr>
      <vt:lpstr>Waar geloof jij in?</vt:lpstr>
      <vt:lpstr>Haal patiënten ervaringen op </vt:lpstr>
      <vt:lpstr>Loes Bierma Productmanager</vt:lpstr>
      <vt:lpstr>Tip van Loes: coming up: de profielpagina’s zorgverleners</vt:lpstr>
      <vt:lpstr>Alexander Inia Webredacteur/dataonderzoeker</vt:lpstr>
      <vt:lpstr>Tip van Alexander: Doe meer met de gegevens die uw organisatie heeft</vt:lpstr>
      <vt:lpstr>Wij werken graag met u samen!</vt:lpstr>
      <vt:lpstr>Martijn Vermeulen Technisch Productmanager</vt:lpstr>
      <vt:lpstr>Zoekmachine optimalisatie</vt:lpstr>
      <vt:lpstr>Aris Jan van Ek Medewerker Redactie ZorgkaartNederland</vt:lpstr>
      <vt:lpstr>Tip van Aris Jan: Wees gewoon eerlijk in je reactie onder de waardering</vt:lpstr>
      <vt:lpstr>Maaike Schnabel Projectmanager Verpleeghuiszorg</vt:lpstr>
      <vt:lpstr>Tip:  Betrek iedereen in de organisatie en    bespreek de waarderingen!</vt:lpstr>
      <vt:lpstr>Ernst Bijkersma Functioneel beheerder</vt:lpstr>
      <vt:lpstr>Tip van Ernst: Download de Patiëntinformatiekaarten met aandachtspunten voor de patiënt</vt:lpstr>
      <vt:lpstr>Dorien Nieuwenhuis Medewerker Redactie ZorgkaartNederland</vt:lpstr>
      <vt:lpstr>Tip van Dorien: Weet hoe het werkt</vt:lpstr>
      <vt:lpstr>Bernadette van Oost Adviseur ZorgkaartNederland&amp;DigitaleZorggids</vt:lpstr>
      <vt:lpstr> Tip van Bernadette:  Biedt u uw patiënten volledige informatie over uw digitale aanbod, zodat zij ook hiervan op de hoogte zijn. </vt:lpstr>
      <vt:lpstr>Titia Lekkerkerk Manager Producten en Diensten</vt:lpstr>
      <vt:lpstr>Weetje: Adviesraad</vt:lpstr>
      <vt:lpstr>Nicole Velthuis Manager Communicatie</vt:lpstr>
      <vt:lpstr>Tip van Nicole: Benut de toolkit: zorgkaartvoorprofessionals.nl </vt:lpstr>
      <vt:lpstr>Neem gerust contact met ons op als u meer wilt weten over deze tips!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Lex de Haas</dc:creator>
  <cp:lastModifiedBy>Peter Bekel</cp:lastModifiedBy>
  <cp:revision>47</cp:revision>
  <dcterms:created xsi:type="dcterms:W3CDTF">2015-09-07T09:10:16Z</dcterms:created>
  <dcterms:modified xsi:type="dcterms:W3CDTF">2016-11-01T10:58:30Z</dcterms:modified>
</cp:coreProperties>
</file>