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5"/>
  </p:sldMasterIdLst>
  <p:notesMasterIdLst>
    <p:notesMasterId r:id="rId17"/>
  </p:notesMasterIdLst>
  <p:sldIdLst>
    <p:sldId id="256" r:id="rId6"/>
    <p:sldId id="269" r:id="rId7"/>
    <p:sldId id="268" r:id="rId8"/>
    <p:sldId id="270" r:id="rId9"/>
    <p:sldId id="278" r:id="rId10"/>
    <p:sldId id="275" r:id="rId11"/>
    <p:sldId id="276" r:id="rId12"/>
    <p:sldId id="277" r:id="rId13"/>
    <p:sldId id="274" r:id="rId14"/>
    <p:sldId id="271" r:id="rId15"/>
    <p:sldId id="279" r:id="rId16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7">
          <p15:clr>
            <a:srgbClr val="A4A3A4"/>
          </p15:clr>
        </p15:guide>
        <p15:guide id="2" orient="horz" pos="3026">
          <p15:clr>
            <a:srgbClr val="A4A3A4"/>
          </p15:clr>
        </p15:guide>
        <p15:guide id="3" orient="horz" pos="2867">
          <p15:clr>
            <a:srgbClr val="A4A3A4"/>
          </p15:clr>
        </p15:guide>
        <p15:guide id="4" orient="horz" pos="2278">
          <p15:clr>
            <a:srgbClr val="A4A3A4"/>
          </p15:clr>
        </p15:guide>
        <p15:guide id="5" pos="3084">
          <p15:clr>
            <a:srgbClr val="A4A3A4"/>
          </p15:clr>
        </p15:guide>
        <p15:guide id="6" pos="544">
          <p15:clr>
            <a:srgbClr val="A4A3A4"/>
          </p15:clr>
        </p15:guide>
        <p15:guide id="7" pos="272">
          <p15:clr>
            <a:srgbClr val="A4A3A4"/>
          </p15:clr>
        </p15:guide>
        <p15:guide id="8" pos="2880">
          <p15:clr>
            <a:srgbClr val="A4A3A4"/>
          </p15:clr>
        </p15:guide>
        <p15:guide id="9" pos="5352">
          <p15:clr>
            <a:srgbClr val="A4A3A4"/>
          </p15:clr>
        </p15:guide>
        <p15:guide id="10" pos="367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otj" initials="User" lastIdx="3" clrIdx="0"/>
  <p:cmAuthor id="1" name="elionf" initials="User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3742" autoAdjust="0"/>
  </p:normalViewPr>
  <p:slideViewPr>
    <p:cSldViewPr showGuides="1">
      <p:cViewPr>
        <p:scale>
          <a:sx n="100" d="100"/>
          <a:sy n="100" d="100"/>
        </p:scale>
        <p:origin x="-984" y="-336"/>
      </p:cViewPr>
      <p:guideLst>
        <p:guide orient="horz" pos="237"/>
        <p:guide orient="horz" pos="3026"/>
        <p:guide orient="horz" pos="2867"/>
        <p:guide orient="horz" pos="2278"/>
        <p:guide pos="3084"/>
        <p:guide pos="544"/>
        <p:guide pos="272"/>
        <p:guide pos="2880"/>
        <p:guide pos="5352"/>
        <p:guide pos="3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08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BAA6201-0237-4291-93D9-DB436326C1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074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 </a:t>
            </a:r>
          </a:p>
          <a:p>
            <a:r>
              <a:rPr lang="nl-NL" dirty="0"/>
              <a:t> 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170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 </a:t>
            </a:r>
          </a:p>
          <a:p>
            <a:r>
              <a:rPr lang="nl-NL" dirty="0"/>
              <a:t> 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170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A6201-0237-4291-93D9-DB436326C1F8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999" y="3078000"/>
            <a:ext cx="5400475" cy="1080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2 regels</a:t>
            </a:r>
            <a:endParaRPr lang="nl-NL" dirty="0"/>
          </a:p>
        </p:txBody>
      </p:sp>
      <p:pic>
        <p:nvPicPr>
          <p:cNvPr id="4" name="Picture 3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1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30671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3219822"/>
            <a:ext cx="7772400" cy="1021556"/>
          </a:xfrm>
        </p:spPr>
        <p:txBody>
          <a:bodyPr/>
          <a:lstStyle>
            <a:lvl1pPr algn="l">
              <a:defRPr sz="3200" b="1" cap="all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39180" y="2031690"/>
            <a:ext cx="7772400" cy="1125140"/>
          </a:xfrm>
        </p:spPr>
        <p:txBody>
          <a:bodyPr anchor="b"/>
          <a:lstStyle>
            <a:lvl1pPr marL="0" indent="0">
              <a:buNone/>
              <a:defRPr sz="1700" baseline="0">
                <a:latin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446410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52000"/>
            <a:ext cx="7848612" cy="53935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31801" y="1025130"/>
            <a:ext cx="4140199" cy="2591196"/>
          </a:xfrm>
        </p:spPr>
        <p:txBody>
          <a:bodyPr/>
          <a:lstStyle>
            <a:lvl1pPr>
              <a:defRPr sz="1700" baseline="0">
                <a:latin typeface="Arial" pitchFamily="34" charset="0"/>
              </a:defRPr>
            </a:lvl1pPr>
            <a:lvl2pPr>
              <a:defRPr sz="1700" baseline="0">
                <a:latin typeface="Arial" pitchFamily="34" charset="0"/>
              </a:defRPr>
            </a:lvl2pPr>
            <a:lvl3pPr>
              <a:defRPr sz="1700" baseline="0">
                <a:latin typeface="Arial" pitchFamily="34" charset="0"/>
              </a:defRPr>
            </a:lvl3pPr>
            <a:lvl4pPr>
              <a:defRPr sz="1700" baseline="0">
                <a:latin typeface="Arial" pitchFamily="34" charset="0"/>
              </a:defRPr>
            </a:lvl4pPr>
            <a:lvl5pPr>
              <a:defRPr sz="1700" baseline="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61520" y="1025129"/>
            <a:ext cx="3931605" cy="2591196"/>
          </a:xfrm>
        </p:spPr>
        <p:txBody>
          <a:bodyPr lIns="360000"/>
          <a:lstStyle>
            <a:lvl1pPr>
              <a:defRPr sz="1700" baseline="0">
                <a:latin typeface="Arial" pitchFamily="34" charset="0"/>
              </a:defRPr>
            </a:lvl1pPr>
            <a:lvl2pPr>
              <a:defRPr sz="1700" baseline="0">
                <a:latin typeface="Arial" pitchFamily="34" charset="0"/>
              </a:defRPr>
            </a:lvl2pPr>
            <a:lvl3pPr>
              <a:defRPr sz="1700" baseline="0">
                <a:latin typeface="Arial" pitchFamily="34" charset="0"/>
              </a:defRPr>
            </a:lvl3pPr>
            <a:lvl4pPr>
              <a:defRPr sz="1700" baseline="0">
                <a:latin typeface="Arial" pitchFamily="34" charset="0"/>
              </a:defRPr>
            </a:lvl4pPr>
            <a:lvl5pPr>
              <a:defRPr sz="1700" baseline="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446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40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7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1985169"/>
          </a:xfrm>
        </p:spPr>
        <p:txBody>
          <a:bodyPr/>
          <a:lstStyle>
            <a:lvl1pPr>
              <a:defRPr sz="1700" baseline="0">
                <a:latin typeface="Arial" pitchFamily="34" charset="0"/>
              </a:defRPr>
            </a:lvl1pPr>
            <a:lvl2pPr>
              <a:defRPr sz="1700" baseline="0">
                <a:latin typeface="Arial" pitchFamily="34" charset="0"/>
              </a:defRPr>
            </a:lvl2pPr>
            <a:lvl3pPr>
              <a:defRPr sz="1700" baseline="0">
                <a:latin typeface="Arial" pitchFamily="34" charset="0"/>
              </a:defRPr>
            </a:lvl3pPr>
            <a:lvl4pPr>
              <a:defRPr sz="1700" baseline="0">
                <a:latin typeface="Arial" pitchFamily="34" charset="0"/>
              </a:defRPr>
            </a:lvl4pPr>
            <a:lvl5pPr>
              <a:defRPr sz="1700" baseline="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3851274" cy="479822"/>
          </a:xfrm>
        </p:spPr>
        <p:txBody>
          <a:bodyPr lIns="288000" anchor="b"/>
          <a:lstStyle>
            <a:lvl1pPr marL="0" indent="0">
              <a:buNone/>
              <a:defRPr sz="17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3851274" cy="1985169"/>
          </a:xfrm>
        </p:spPr>
        <p:txBody>
          <a:bodyPr lIns="288000"/>
          <a:lstStyle>
            <a:lvl1pPr>
              <a:defRPr sz="1700" baseline="0">
                <a:latin typeface="Arial" pitchFamily="34" charset="0"/>
              </a:defRPr>
            </a:lvl1pPr>
            <a:lvl2pPr>
              <a:defRPr sz="1700" baseline="0">
                <a:latin typeface="Arial" pitchFamily="34" charset="0"/>
              </a:defRPr>
            </a:lvl2pPr>
            <a:lvl3pPr>
              <a:defRPr sz="1700" baseline="0">
                <a:latin typeface="Arial" pitchFamily="34" charset="0"/>
              </a:defRPr>
            </a:lvl3pPr>
            <a:lvl4pPr>
              <a:defRPr sz="1700" baseline="0">
                <a:latin typeface="Arial" pitchFamily="34" charset="0"/>
              </a:defRPr>
            </a:lvl4pPr>
            <a:lvl5pPr>
              <a:defRPr sz="1700" baseline="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347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763713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1424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763713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527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4114799" cy="540000"/>
          </a:xfrm>
        </p:spPr>
        <p:txBody>
          <a:bodyPr anchor="b"/>
          <a:lstStyle>
            <a:lvl1pPr algn="l">
              <a:defRPr sz="3200" b="1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95850" y="360000"/>
            <a:ext cx="4248150" cy="3256325"/>
          </a:xfrm>
        </p:spPr>
        <p:txBody>
          <a:bodyPr/>
          <a:lstStyle>
            <a:lvl1pPr>
              <a:defRPr sz="1700" baseline="0">
                <a:latin typeface="Arial" pitchFamily="34" charset="0"/>
              </a:defRPr>
            </a:lvl1pPr>
            <a:lvl2pPr>
              <a:defRPr sz="1700" baseline="0">
                <a:latin typeface="Arial" pitchFamily="34" charset="0"/>
              </a:defRPr>
            </a:lvl2pPr>
            <a:lvl3pPr>
              <a:defRPr sz="1700" baseline="0">
                <a:latin typeface="Arial" pitchFamily="34" charset="0"/>
              </a:defRPr>
            </a:lvl3pPr>
            <a:lvl4pPr>
              <a:defRPr sz="1700" baseline="0">
                <a:latin typeface="Arial" pitchFamily="34" charset="0"/>
              </a:defRPr>
            </a:lvl4pPr>
            <a:lvl5pPr>
              <a:defRPr sz="1700" baseline="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26000"/>
            <a:ext cx="4114799" cy="2590325"/>
          </a:xfrm>
        </p:spPr>
        <p:txBody>
          <a:bodyPr/>
          <a:lstStyle>
            <a:lvl1pPr marL="0" indent="0">
              <a:buNone/>
              <a:defRPr sz="17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6594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st eem afb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4114799" cy="540000"/>
          </a:xfrm>
        </p:spPr>
        <p:txBody>
          <a:bodyPr anchor="b"/>
          <a:lstStyle>
            <a:lvl1pPr algn="l">
              <a:defRPr sz="3200" b="1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26000"/>
            <a:ext cx="4114799" cy="2590325"/>
          </a:xfrm>
        </p:spPr>
        <p:txBody>
          <a:bodyPr/>
          <a:lstStyle>
            <a:lvl1pPr marL="0" indent="0">
              <a:buNone/>
              <a:defRPr sz="17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895849" y="360000"/>
            <a:ext cx="4248149" cy="3256325"/>
          </a:xfrm>
        </p:spPr>
        <p:txBody>
          <a:bodyPr lIns="0" rIns="0"/>
          <a:lstStyle/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148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1595" y="3567473"/>
            <a:ext cx="7611529" cy="425054"/>
          </a:xfrm>
        </p:spPr>
        <p:txBody>
          <a:bodyPr anchor="b"/>
          <a:lstStyle>
            <a:lvl1pPr algn="l">
              <a:defRPr sz="3200" b="1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47191" y="358540"/>
            <a:ext cx="7645933" cy="3086100"/>
          </a:xfrm>
        </p:spPr>
        <p:txBody>
          <a:bodyPr/>
          <a:lstStyle>
            <a:lvl1pPr marL="0" indent="0">
              <a:buNone/>
              <a:defRPr sz="1700" baseline="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3599" y="4025503"/>
            <a:ext cx="7629525" cy="603647"/>
          </a:xfrm>
        </p:spPr>
        <p:txBody>
          <a:bodyPr/>
          <a:lstStyle>
            <a:lvl1pPr marL="0" indent="0">
              <a:buNone/>
              <a:defRPr sz="1700" baseline="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247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30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6535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478589" y="360000"/>
            <a:ext cx="2014537" cy="3258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31800" y="360000"/>
            <a:ext cx="5894388" cy="32563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918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2000" y="2610000"/>
            <a:ext cx="5400000" cy="1548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3 regels</a:t>
            </a:r>
            <a:endParaRPr lang="nl-NL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8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56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0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sp>
        <p:nvSpPr>
          <p:cNvPr id="7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8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31999" y="3078000"/>
            <a:ext cx="5400475" cy="1080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2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5820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10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14" name="Titel 1"/>
          <p:cNvSpPr>
            <a:spLocks noGrp="1"/>
          </p:cNvSpPr>
          <p:nvPr>
            <p:ph type="ctrTitle" hasCustomPrompt="1"/>
          </p:nvPr>
        </p:nvSpPr>
        <p:spPr>
          <a:xfrm>
            <a:off x="432000" y="2610000"/>
            <a:ext cx="5400000" cy="1548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3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7684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98"/>
            <a:ext cx="9144000" cy="3238951"/>
          </a:xfrm>
          <a:prstGeom prst="rect">
            <a:avLst/>
          </a:prstGeom>
        </p:spPr>
      </p:pic>
      <p:sp>
        <p:nvSpPr>
          <p:cNvPr id="7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8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31999" y="3078000"/>
            <a:ext cx="5400475" cy="1080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2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6768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98"/>
            <a:ext cx="9144000" cy="3238951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10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ctrTitle" hasCustomPrompt="1"/>
          </p:nvPr>
        </p:nvSpPr>
        <p:spPr>
          <a:xfrm>
            <a:off x="432000" y="2610000"/>
            <a:ext cx="5400000" cy="1548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3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1492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31999" y="3078000"/>
            <a:ext cx="5400475" cy="1080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2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080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0"/>
            <a:ext cx="9144000" cy="3241548"/>
          </a:xfrm>
          <a:prstGeom prst="rect">
            <a:avLst/>
          </a:prstGeom>
        </p:spPr>
      </p:pic>
      <p:sp>
        <p:nvSpPr>
          <p:cNvPr id="7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866428" y="4444006"/>
            <a:ext cx="2916238" cy="432000"/>
          </a:xfrm>
        </p:spPr>
        <p:txBody>
          <a:bodyPr lIns="0" rIns="0" anchor="b" anchorCtr="0"/>
          <a:lstStyle>
            <a:lvl1pPr marL="0" indent="0">
              <a:lnSpc>
                <a:spcPts val="1417"/>
              </a:lnSpc>
              <a:defRPr sz="1200" b="1" i="0" baseline="0">
                <a:latin typeface="Arial" pitchFamily="34" charset="0"/>
              </a:defRPr>
            </a:lvl1pPr>
          </a:lstStyle>
          <a:p>
            <a:pPr lvl="0"/>
            <a:r>
              <a:rPr lang="nl-NL" dirty="0" smtClean="0"/>
              <a:t>Auteur</a:t>
            </a:r>
            <a:br>
              <a:rPr lang="nl-NL" dirty="0" smtClean="0"/>
            </a:br>
            <a:r>
              <a:rPr lang="nl-NL" dirty="0" smtClean="0"/>
              <a:t>Datum</a:t>
            </a:r>
            <a:endParaRPr lang="nl-NL" dirty="0"/>
          </a:p>
        </p:txBody>
      </p:sp>
      <p:pic>
        <p:nvPicPr>
          <p:cNvPr id="9" name="Picture 7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00" y="4237200"/>
            <a:ext cx="1089713" cy="834312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32000" y="2610000"/>
            <a:ext cx="5400000" cy="1548000"/>
          </a:xfrm>
          <a:solidFill>
            <a:schemeClr val="bg1"/>
          </a:solidFill>
        </p:spPr>
        <p:txBody>
          <a:bodyPr lIns="432000" rIns="0" anchor="b" anchorCtr="0"/>
          <a:lstStyle>
            <a:lvl1pPr>
              <a:lnSpc>
                <a:spcPts val="3628"/>
              </a:lnSpc>
              <a:defRPr sz="3600" baseline="0"/>
            </a:lvl1pPr>
          </a:lstStyle>
          <a:p>
            <a:r>
              <a:rPr lang="nl-NL" dirty="0" smtClean="0"/>
              <a:t>Type titel</a:t>
            </a:r>
            <a:br>
              <a:rPr lang="nl-NL" dirty="0" smtClean="0"/>
            </a:br>
            <a:r>
              <a:rPr lang="nl-NL" dirty="0" smtClean="0"/>
              <a:t>3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781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4478922"/>
            <a:ext cx="649706" cy="6497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360000"/>
            <a:ext cx="431800" cy="324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431801" y="4608000"/>
            <a:ext cx="1260000" cy="2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000" b="1" baseline="0" dirty="0"/>
              <a:t>Coöperatie VGZ </a:t>
            </a:r>
            <a:r>
              <a:rPr lang="nl-NL" sz="1400" b="1" dirty="0"/>
              <a:t>|</a:t>
            </a: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431800" y="4500000"/>
            <a:ext cx="8061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0976" y="4679999"/>
            <a:ext cx="1979613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baseline="0" smtClean="0"/>
            </a:lvl1pPr>
          </a:lstStyle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512000" y="4593600"/>
            <a:ext cx="2051050" cy="216000"/>
          </a:xfrm>
        </p:spPr>
        <p:txBody>
          <a:bodyPr wrap="none" lIns="0" rIns="0" anchor="b" anchorCtr="0"/>
          <a:lstStyle>
            <a:lvl1pPr marL="0" indent="0">
              <a:lnSpc>
                <a:spcPct val="100000"/>
              </a:lnSpc>
              <a:defRPr sz="1000" baseline="0">
                <a:latin typeface="Airal"/>
              </a:defRPr>
            </a:lvl1pPr>
          </a:lstStyle>
          <a:p>
            <a:pPr lvl="0"/>
            <a:r>
              <a:rPr lang="nl-NL" dirty="0" smtClean="0"/>
              <a:t>Type titel en datum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8565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252000"/>
            <a:ext cx="8061325" cy="53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2000" tIns="0" rIns="43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nl-NL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025130"/>
            <a:ext cx="8061325" cy="259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2000" tIns="0" rIns="43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86" r:id="rId2"/>
    <p:sldLayoutId id="2147483692" r:id="rId3"/>
    <p:sldLayoutId id="2147483693" r:id="rId4"/>
    <p:sldLayoutId id="2147483694" r:id="rId5"/>
    <p:sldLayoutId id="2147483695" r:id="rId6"/>
    <p:sldLayoutId id="2147483698" r:id="rId7"/>
    <p:sldLayoutId id="2147483697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91" r:id="rId16"/>
    <p:sldLayoutId id="2147483660" r:id="rId17"/>
    <p:sldLayoutId id="2147483661" r:id="rId18"/>
    <p:sldLayoutId id="2147483662" r:id="rId19"/>
    <p:sldLayoutId id="2147483688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3683000" algn="l"/>
        </a:tabLst>
        <a:defRPr sz="3200" b="1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ts val="1984"/>
        </a:lnSpc>
        <a:spcBef>
          <a:spcPts val="0"/>
        </a:spcBef>
        <a:spcAft>
          <a:spcPct val="0"/>
        </a:spcAft>
        <a:defRPr sz="1700" baseline="0">
          <a:solidFill>
            <a:schemeClr val="tx1"/>
          </a:solidFill>
          <a:latin typeface="+mn-lt"/>
          <a:ea typeface="+mn-ea"/>
          <a:cs typeface="+mn-cs"/>
        </a:defRPr>
      </a:lvl1pPr>
      <a:lvl2pPr marL="406400" indent="-406400" algn="l" rtl="0" eaLnBrk="1" fontAlgn="base" hangingPunct="1">
        <a:lnSpc>
          <a:spcPts val="1984"/>
        </a:lnSpc>
        <a:spcBef>
          <a:spcPts val="0"/>
        </a:spcBef>
        <a:spcAft>
          <a:spcPct val="0"/>
        </a:spcAft>
        <a:buFont typeface="Arial" charset="0"/>
        <a:buChar char="-"/>
        <a:defRPr sz="1700" baseline="0">
          <a:solidFill>
            <a:schemeClr val="tx1"/>
          </a:solidFill>
          <a:latin typeface="+mn-lt"/>
        </a:defRPr>
      </a:lvl2pPr>
      <a:lvl3pPr marL="812800" indent="-406400" algn="l" rtl="0" eaLnBrk="1" fontAlgn="base" hangingPunct="1">
        <a:lnSpc>
          <a:spcPts val="1984"/>
        </a:lnSpc>
        <a:spcBef>
          <a:spcPts val="0"/>
        </a:spcBef>
        <a:spcAft>
          <a:spcPct val="0"/>
        </a:spcAft>
        <a:buFont typeface="Arial" charset="0"/>
        <a:buChar char="-"/>
        <a:defRPr sz="1700" baseline="0">
          <a:solidFill>
            <a:schemeClr val="tx1"/>
          </a:solidFill>
          <a:latin typeface="+mn-lt"/>
        </a:defRPr>
      </a:lvl3pPr>
      <a:lvl4pPr marL="1219200" indent="-406400" algn="l" rtl="0" eaLnBrk="1" fontAlgn="base" hangingPunct="1">
        <a:lnSpc>
          <a:spcPts val="1984"/>
        </a:lnSpc>
        <a:spcBef>
          <a:spcPts val="0"/>
        </a:spcBef>
        <a:spcAft>
          <a:spcPct val="0"/>
        </a:spcAft>
        <a:buFont typeface="Arial" charset="0"/>
        <a:buChar char="-"/>
        <a:defRPr sz="1700" baseline="0">
          <a:solidFill>
            <a:schemeClr val="tx1"/>
          </a:solidFill>
          <a:latin typeface="+mn-lt"/>
        </a:defRPr>
      </a:lvl4pPr>
      <a:lvl5pPr marL="1625600" indent="-406400" algn="l" rtl="0" eaLnBrk="1" fontAlgn="base" hangingPunct="1">
        <a:lnSpc>
          <a:spcPts val="1984"/>
        </a:lnSpc>
        <a:spcBef>
          <a:spcPts val="0"/>
        </a:spcBef>
        <a:spcAft>
          <a:spcPct val="0"/>
        </a:spcAft>
        <a:buFont typeface="Arial" charset="0"/>
        <a:buChar char="-"/>
        <a:defRPr sz="1700" baseline="0">
          <a:solidFill>
            <a:schemeClr val="tx1"/>
          </a:solidFill>
          <a:latin typeface="+mn-lt"/>
        </a:defRPr>
      </a:lvl5pPr>
      <a:lvl6pPr marL="2082800" indent="-4064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6pPr>
      <a:lvl7pPr marL="2540000" indent="-4064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7pPr>
      <a:lvl8pPr marL="2997200" indent="-4064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8pPr>
      <a:lvl9pPr marL="3454400" indent="-4064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67544" y="3003798"/>
            <a:ext cx="5400475" cy="1080000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nl-NL" sz="2800" dirty="0" smtClean="0"/>
              <a:t>De patiënt als regisseur van de zorg </a:t>
            </a:r>
            <a:endParaRPr lang="nl-N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1" r="15245" b="7170"/>
          <a:stretch/>
        </p:blipFill>
        <p:spPr bwMode="auto">
          <a:xfrm>
            <a:off x="6444208" y="3893841"/>
            <a:ext cx="2384185" cy="119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/>
              <a:t>Frank Elion, 25 oktober 2016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061325" cy="539353"/>
          </a:xfrm>
        </p:spPr>
        <p:txBody>
          <a:bodyPr/>
          <a:lstStyle/>
          <a:p>
            <a:pPr algn="ctr"/>
            <a:r>
              <a:rPr lang="nl-NL" dirty="0" smtClean="0"/>
              <a:t>A </a:t>
            </a:r>
            <a:r>
              <a:rPr lang="nl-NL" dirty="0" err="1" smtClean="0"/>
              <a:t>dream</a:t>
            </a:r>
            <a:r>
              <a:rPr lang="nl-NL" dirty="0" smtClean="0"/>
              <a:t> </a:t>
            </a:r>
            <a:r>
              <a:rPr lang="nl-NL" dirty="0" err="1" smtClean="0"/>
              <a:t>coming</a:t>
            </a:r>
            <a:r>
              <a:rPr lang="nl-NL" dirty="0" smtClean="0"/>
              <a:t> </a:t>
            </a:r>
            <a:r>
              <a:rPr lang="nl-NL" dirty="0" err="1" smtClean="0"/>
              <a:t>true</a:t>
            </a:r>
            <a:r>
              <a:rPr lang="nl-NL" dirty="0" smtClean="0"/>
              <a:t>…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467544" y="1347614"/>
            <a:ext cx="8061325" cy="25911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</a:t>
            </a:r>
            <a:r>
              <a:rPr lang="nl-NL" dirty="0" err="1" smtClean="0"/>
              <a:t>ZorgkaartNederland</a:t>
            </a:r>
            <a:r>
              <a:rPr lang="nl-NL" dirty="0" smtClean="0"/>
              <a:t> de booking.com van de zorg is geworden, hebben de patiënten de regie genomen in de zorg.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Daarmee </a:t>
            </a:r>
            <a:r>
              <a:rPr lang="nl-NL" dirty="0" smtClean="0"/>
              <a:t>krijgt de ‘stem van </a:t>
            </a:r>
            <a:r>
              <a:rPr lang="nl-NL" smtClean="0"/>
              <a:t>de patiënt’ </a:t>
            </a:r>
            <a:r>
              <a:rPr lang="nl-NL" dirty="0" smtClean="0"/>
              <a:t>grote invloed welke </a:t>
            </a:r>
            <a:r>
              <a:rPr lang="nl-NL" dirty="0" smtClean="0"/>
              <a:t>zorgverleners wij moeten contracteren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Gecombineerd met het stimuleren van Zinnige Zorg dragen we daarmee met z’n allen bij aan de betaalbaarheid van zorg in Nederland 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68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1" r="15245" b="7170"/>
          <a:stretch/>
        </p:blipFill>
        <p:spPr bwMode="auto">
          <a:xfrm>
            <a:off x="6444208" y="3893841"/>
            <a:ext cx="2384185" cy="119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1"/>
          </p:nvPr>
        </p:nvSpPr>
        <p:spPr>
          <a:xfrm>
            <a:off x="467544" y="4276935"/>
            <a:ext cx="4464496" cy="432000"/>
          </a:xfrm>
        </p:spPr>
        <p:txBody>
          <a:bodyPr/>
          <a:lstStyle/>
          <a:p>
            <a:r>
              <a:rPr lang="nl-NL" sz="1600" dirty="0" smtClean="0"/>
              <a:t>Inspiratiemiddag </a:t>
            </a:r>
            <a:r>
              <a:rPr lang="nl-NL" sz="1600" dirty="0" err="1" smtClean="0"/>
              <a:t>ZorgkaartNederland</a:t>
            </a:r>
            <a:endParaRPr lang="nl-NL" sz="1600" dirty="0" smtClean="0"/>
          </a:p>
          <a:p>
            <a:r>
              <a:rPr lang="nl-NL" sz="1600" dirty="0" smtClean="0"/>
              <a:t>25 oktober 2016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48159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op zorg in relatie tot patiënt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467544" y="1059582"/>
            <a:ext cx="8061325" cy="25911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cVGZ</a:t>
            </a:r>
            <a:r>
              <a:rPr lang="nl-NL" dirty="0" smtClean="0"/>
              <a:t> wil patiënten ‘empoweren’ door hen de zorg te laten kiezen die bij hen past</a:t>
            </a:r>
            <a:br>
              <a:rPr lang="nl-NL" dirty="0" smtClean="0"/>
            </a:b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Wij willen daarbij graag dat de patiënt kiest voor Zinnige Zorg: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Dat is zorg waar overbehandeling en verspilling wordt tegengegaan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Waar patiënten ‘beter’ van worden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Wat bedacht wordt door de zorgverlener zelf en waarvoor hij/zij graag optreedt als ambassadeur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Zinnige Zorg maakt de zorg goedkoper ……dus lagere premies!</a:t>
            </a:r>
            <a:br>
              <a:rPr lang="nl-NL" dirty="0" smtClean="0"/>
            </a:b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Om de patiënt zelf te laten kiezen is transparantie over </a:t>
            </a:r>
            <a:r>
              <a:rPr lang="nl-NL" dirty="0" smtClean="0"/>
              <a:t>tarieven en kwaliteit van </a:t>
            </a:r>
            <a:r>
              <a:rPr lang="nl-NL" dirty="0"/>
              <a:t>zorg een randvoorwaarde</a:t>
            </a:r>
            <a:br>
              <a:rPr lang="nl-NL" dirty="0"/>
            </a:b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61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op kwaliteit van de zorg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467544" y="915566"/>
            <a:ext cx="8280920" cy="25911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Zorgverzekeraars gaan niet over de kwaliteit van zorg. Dat zijn de zorgverleners zelf </a:t>
            </a:r>
            <a:br>
              <a:rPr lang="nl-NL" dirty="0" smtClean="0"/>
            </a:b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cVGZ</a:t>
            </a:r>
            <a:r>
              <a:rPr lang="nl-NL" dirty="0" smtClean="0"/>
              <a:t> vindt het belangrijk dat kwaliteit en kwaliteitsverschillen inzichtelijk worden gemaakt voor de patiënt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Daardoor kan de patiënt beter kiezen welke zorgverlener het beste bij hem past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Wij zijn voorstander van één landelijke standaard op het gebied van kwaliteitsinformatie over zorgverleners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Een marktstandaard is alleen mogelijk als die informatie komt van een onafhankelijke derde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err="1" smtClean="0"/>
              <a:t>cVGZ</a:t>
            </a:r>
            <a:r>
              <a:rPr lang="nl-NL" sz="1600" dirty="0" smtClean="0"/>
              <a:t> is tot de conclusie gekomen dat die standaard er niet komt vanuit de zorgwereld zelf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7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op kwaliteit van de zorg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cVGZ</a:t>
            </a:r>
            <a:r>
              <a:rPr lang="nl-NL" dirty="0" smtClean="0"/>
              <a:t> gelooft er in dat patiënten zelf kunnen aangeven of een behandeling tot goed resultaat heeft geleid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Wij zien graag zien dat patiënten die resultaten delen </a:t>
            </a:r>
            <a:r>
              <a:rPr lang="nl-NL" dirty="0" err="1" smtClean="0"/>
              <a:t>tbv</a:t>
            </a:r>
            <a:r>
              <a:rPr lang="nl-NL" dirty="0" smtClean="0"/>
              <a:t> andere patiënten 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cVGZ</a:t>
            </a:r>
            <a:r>
              <a:rPr lang="nl-NL" dirty="0" smtClean="0"/>
              <a:t> is van mening dat als </a:t>
            </a:r>
            <a:r>
              <a:rPr lang="nl-NL" u="sng" dirty="0" smtClean="0"/>
              <a:t>alle</a:t>
            </a:r>
            <a:r>
              <a:rPr lang="nl-NL" dirty="0" smtClean="0"/>
              <a:t> patiënten systematisch van </a:t>
            </a:r>
            <a:r>
              <a:rPr lang="nl-NL" u="sng" dirty="0" smtClean="0"/>
              <a:t>alle</a:t>
            </a:r>
            <a:r>
              <a:rPr lang="nl-NL" dirty="0" smtClean="0"/>
              <a:t> behandelingen resultaten en ervaringen delen er een waarheid ontstaat over de kwaliteit van de betreffende zorg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Wij zijn van mening dat </a:t>
            </a:r>
            <a:r>
              <a:rPr lang="nl-NL" dirty="0" err="1" smtClean="0"/>
              <a:t>ZorgkaartNederland</a:t>
            </a:r>
            <a:r>
              <a:rPr lang="nl-NL" dirty="0" smtClean="0"/>
              <a:t> een uitgesproken partij is om die rol ‘te pakken’  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7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Daarom samenwerking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179512" y="1419622"/>
            <a:ext cx="8568952" cy="2591196"/>
          </a:xfrm>
        </p:spPr>
        <p:txBody>
          <a:bodyPr/>
          <a:lstStyle/>
          <a:p>
            <a:pPr marL="0" indent="0" algn="ctr"/>
            <a:r>
              <a:rPr lang="nl-NL" sz="1800" dirty="0" err="1" smtClean="0"/>
              <a:t>cVGZ</a:t>
            </a:r>
            <a:r>
              <a:rPr lang="nl-NL" sz="1800" dirty="0" smtClean="0"/>
              <a:t> gaat een </a:t>
            </a:r>
            <a:r>
              <a:rPr lang="nl-NL" sz="1800" dirty="0" smtClean="0">
                <a:solidFill>
                  <a:srgbClr val="FF0000"/>
                </a:solidFill>
              </a:rPr>
              <a:t>strategische samenwerking </a:t>
            </a:r>
            <a:r>
              <a:rPr lang="nl-NL" sz="1800" dirty="0" smtClean="0"/>
              <a:t>aan met </a:t>
            </a:r>
            <a:r>
              <a:rPr lang="nl-NL" sz="1800" dirty="0" err="1" smtClean="0"/>
              <a:t>ZorgkaartNederland</a:t>
            </a:r>
            <a:r>
              <a:rPr lang="nl-NL" sz="1800" dirty="0" smtClean="0"/>
              <a:t> </a:t>
            </a:r>
          </a:p>
          <a:p>
            <a:pPr marL="0" indent="0" algn="ctr"/>
            <a:endParaRPr lang="nl-NL" sz="1800" dirty="0" smtClean="0"/>
          </a:p>
          <a:p>
            <a:pPr marL="0" indent="0" algn="ctr"/>
            <a:r>
              <a:rPr lang="nl-NL" sz="1800" dirty="0" smtClean="0"/>
              <a:t>om samen </a:t>
            </a:r>
          </a:p>
          <a:p>
            <a:pPr marL="0" indent="0" algn="ctr"/>
            <a:endParaRPr lang="nl-NL" sz="1800" dirty="0" smtClean="0"/>
          </a:p>
          <a:p>
            <a:pPr marL="0" indent="0" algn="ctr"/>
            <a:r>
              <a:rPr lang="nl-NL" sz="1800" dirty="0" err="1" smtClean="0"/>
              <a:t>ZorgkaartNederland</a:t>
            </a:r>
            <a:r>
              <a:rPr lang="nl-NL" sz="1800" dirty="0" smtClean="0"/>
              <a:t> te ontwikkelen tot </a:t>
            </a:r>
            <a:r>
              <a:rPr lang="nl-NL" sz="1800" dirty="0" smtClean="0">
                <a:solidFill>
                  <a:srgbClr val="FF0000"/>
                </a:solidFill>
              </a:rPr>
              <a:t>de standaard in Nederland </a:t>
            </a:r>
          </a:p>
          <a:p>
            <a:pPr marL="0" indent="0" algn="ctr"/>
            <a:endParaRPr lang="nl-NL" sz="1800" dirty="0" smtClean="0"/>
          </a:p>
          <a:p>
            <a:pPr marL="0" indent="0" algn="ctr"/>
            <a:r>
              <a:rPr lang="nl-NL" sz="1800" dirty="0" smtClean="0"/>
              <a:t>op het gebied van </a:t>
            </a:r>
            <a:r>
              <a:rPr lang="nl-NL" sz="1800" dirty="0" smtClean="0">
                <a:solidFill>
                  <a:srgbClr val="FF0000"/>
                </a:solidFill>
              </a:rPr>
              <a:t>kwaliteitsinformatie van zorgverleners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68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604696" cy="539353"/>
          </a:xfrm>
        </p:spPr>
        <p:txBody>
          <a:bodyPr/>
          <a:lstStyle/>
          <a:p>
            <a:r>
              <a:rPr lang="nl-NL" dirty="0" smtClean="0"/>
              <a:t>Wat kunnen jullie van </a:t>
            </a:r>
            <a:r>
              <a:rPr lang="nl-NL" dirty="0" err="1" smtClean="0"/>
              <a:t>cVGZ</a:t>
            </a:r>
            <a:r>
              <a:rPr lang="nl-NL" dirty="0" smtClean="0"/>
              <a:t> verwachten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467544" y="987574"/>
            <a:ext cx="8061325" cy="25911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Koppelen van </a:t>
            </a:r>
            <a:r>
              <a:rPr lang="nl-NL" dirty="0" err="1" smtClean="0"/>
              <a:t>ZorgkaartNederland</a:t>
            </a:r>
            <a:r>
              <a:rPr lang="nl-NL" dirty="0" smtClean="0"/>
              <a:t> aan </a:t>
            </a:r>
            <a:r>
              <a:rPr lang="nl-NL" dirty="0" err="1" smtClean="0"/>
              <a:t>tariefs</a:t>
            </a:r>
            <a:r>
              <a:rPr lang="nl-NL" dirty="0" smtClean="0"/>
              <a:t> transparantie op alle websites van merken </a:t>
            </a:r>
            <a:r>
              <a:rPr lang="nl-NL" dirty="0" err="1" smtClean="0"/>
              <a:t>cVGZ</a:t>
            </a: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Data van </a:t>
            </a:r>
            <a:r>
              <a:rPr lang="nl-NL" dirty="0" err="1" smtClean="0"/>
              <a:t>ZorgkaartNederland</a:t>
            </a:r>
            <a:r>
              <a:rPr lang="nl-NL" dirty="0" smtClean="0"/>
              <a:t> maximaal ontsluiten </a:t>
            </a:r>
            <a:r>
              <a:rPr lang="nl-NL" dirty="0" err="1" smtClean="0"/>
              <a:t>tbv</a:t>
            </a:r>
            <a:r>
              <a:rPr lang="nl-NL" dirty="0" smtClean="0"/>
              <a:t> gebruik door patiënt op de websites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Patiënten actief stimuleren tot </a:t>
            </a:r>
            <a:r>
              <a:rPr lang="nl-NL" dirty="0"/>
              <a:t>achterlaten </a:t>
            </a:r>
            <a:r>
              <a:rPr lang="nl-NL" dirty="0" smtClean="0"/>
              <a:t>review </a:t>
            </a:r>
            <a:r>
              <a:rPr lang="nl-NL" dirty="0"/>
              <a:t>en ratings </a:t>
            </a: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Zorgverleners stimuleren gebruik van </a:t>
            </a:r>
            <a:r>
              <a:rPr lang="nl-NL" dirty="0" err="1" smtClean="0"/>
              <a:t>ZorgkaartNederland</a:t>
            </a:r>
            <a:r>
              <a:rPr lang="nl-NL" dirty="0" smtClean="0"/>
              <a:t> tot Standard Operating Procedure (SOP) te maken </a:t>
            </a:r>
          </a:p>
          <a:p>
            <a:pPr marL="755650" lvl="2" indent="-285750">
              <a:buFont typeface="Arial" panose="020B0604020202020204" pitchFamily="34" charset="0"/>
              <a:buChar char="•"/>
            </a:pPr>
            <a:r>
              <a:rPr lang="nl-NL" sz="1600" dirty="0" smtClean="0"/>
              <a:t>SOP inzetten bij inkooponderhandelingen (in onderzoek)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ZorgkaartNederland</a:t>
            </a:r>
            <a:r>
              <a:rPr lang="nl-NL" dirty="0" smtClean="0"/>
              <a:t> actief promoten bij onze concurrenten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800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3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460680" cy="539353"/>
          </a:xfrm>
        </p:spPr>
        <p:txBody>
          <a:bodyPr/>
          <a:lstStyle/>
          <a:p>
            <a:r>
              <a:rPr lang="nl-NL" dirty="0" smtClean="0"/>
              <a:t>Wat verwachten wij van zorgverleners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ZorgkaartNederland</a:t>
            </a:r>
            <a:r>
              <a:rPr lang="nl-NL" dirty="0" smtClean="0"/>
              <a:t> opnemen als Standard Operating Procedure bij alle afdelingen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Met afdelingen afspraken maken over doelen </a:t>
            </a:r>
            <a:r>
              <a:rPr lang="nl-NL" dirty="0" err="1" smtClean="0"/>
              <a:t>tav</a:t>
            </a:r>
            <a:r>
              <a:rPr lang="nl-NL" dirty="0" smtClean="0"/>
              <a:t> stimuleren gebruik door patiënt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ZorgkaartNederland</a:t>
            </a:r>
            <a:r>
              <a:rPr lang="nl-NL" dirty="0" smtClean="0"/>
              <a:t> actief promoten bij andere zorgverzekeraars 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3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verwachten wij van </a:t>
            </a:r>
            <a:r>
              <a:rPr lang="nl-NL" dirty="0" err="1" smtClean="0"/>
              <a:t>ZorgkaartNederland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395536" y="1635646"/>
            <a:ext cx="8061325" cy="25911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Actieve promotie naar zorgverleners en patiënten waardoor in 3 jaar 50% van alle behandelingen een rating hebben!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Top </a:t>
            </a:r>
            <a:r>
              <a:rPr lang="nl-NL" dirty="0" err="1" smtClean="0"/>
              <a:t>prio</a:t>
            </a:r>
            <a:r>
              <a:rPr lang="nl-NL" dirty="0" smtClean="0"/>
              <a:t> geven aan toevoegen van </a:t>
            </a:r>
            <a:r>
              <a:rPr lang="nl-NL" dirty="0" smtClean="0"/>
              <a:t>‘PROM’ </a:t>
            </a:r>
            <a:r>
              <a:rPr lang="nl-NL" dirty="0" smtClean="0"/>
              <a:t>(</a:t>
            </a:r>
            <a:r>
              <a:rPr lang="nl-NL" dirty="0" err="1" smtClean="0"/>
              <a:t>patient</a:t>
            </a:r>
            <a:r>
              <a:rPr lang="nl-NL" dirty="0" smtClean="0"/>
              <a:t> </a:t>
            </a:r>
            <a:r>
              <a:rPr lang="nl-NL" dirty="0" err="1" smtClean="0"/>
              <a:t>related</a:t>
            </a:r>
            <a:r>
              <a:rPr lang="nl-NL" dirty="0" smtClean="0"/>
              <a:t> </a:t>
            </a:r>
            <a:r>
              <a:rPr lang="nl-NL" dirty="0" err="1" smtClean="0"/>
              <a:t>outcome</a:t>
            </a:r>
            <a:r>
              <a:rPr lang="nl-NL" dirty="0" smtClean="0"/>
              <a:t>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Naast vragen over beleving </a:t>
            </a:r>
            <a:r>
              <a:rPr lang="nl-NL" sz="1600" dirty="0" smtClean="0"/>
              <a:t>(PREM)</a:t>
            </a:r>
            <a:endParaRPr lang="nl-NL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ZorgkaartNederland</a:t>
            </a:r>
            <a:r>
              <a:rPr lang="nl-NL" dirty="0" smtClean="0"/>
              <a:t> actief promoten bij zorgverzekeraars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3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levert dit alles op….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nl-NL" dirty="0" smtClean="0"/>
              <a:t>Voor de patiënt: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De ‘booking.com’ voor de zorg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Van patiënten voor patiënten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nl-NL" sz="1600" dirty="0" smtClean="0"/>
              <a:t>Objectief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Kan zelf of met huisarts de zorgverlener kiezen die bij hem past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r>
              <a:rPr lang="nl-NL" dirty="0" smtClean="0"/>
              <a:t>Voor de zorgverlener: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Objectief inzicht omtrent kwaliteit van de afdelingen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Inzetten als management instrument om kwaliteit te verbeteren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r>
              <a:rPr lang="nl-NL" dirty="0" smtClean="0"/>
              <a:t> Voor zorgverzekeraars: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Objectieve kwaliteitsindicator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Inzetten bij </a:t>
            </a:r>
            <a:r>
              <a:rPr lang="nl-NL" dirty="0" err="1" smtClean="0"/>
              <a:t>contractsonderhandelingen</a:t>
            </a:r>
            <a:endParaRPr lang="nl-NL" dirty="0" smtClean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A7728FA-5619-428B-8A42-3F90CEE721D2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29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0916_Sjabloon_def">
  <a:themeElements>
    <a:clrScheme name="vgz">
      <a:dk1>
        <a:srgbClr val="004789"/>
      </a:dk1>
      <a:lt1>
        <a:srgbClr val="FFFFFF"/>
      </a:lt1>
      <a:dk2>
        <a:srgbClr val="00AEEA"/>
      </a:dk2>
      <a:lt2>
        <a:srgbClr val="000000"/>
      </a:lt2>
      <a:accent1>
        <a:srgbClr val="00AEEA"/>
      </a:accent1>
      <a:accent2>
        <a:srgbClr val="004789"/>
      </a:accent2>
      <a:accent3>
        <a:srgbClr val="5592BE"/>
      </a:accent3>
      <a:accent4>
        <a:srgbClr val="00B4BA"/>
      </a:accent4>
      <a:accent5>
        <a:srgbClr val="7BCCC4"/>
      </a:accent5>
      <a:accent6>
        <a:srgbClr val="80CBF1"/>
      </a:accent6>
      <a:hlink>
        <a:srgbClr val="7BCCC4"/>
      </a:hlink>
      <a:folHlink>
        <a:srgbClr val="81CBF1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4789"/>
        </a:dk1>
        <a:lt1>
          <a:srgbClr val="FFFFFF"/>
        </a:lt1>
        <a:dk2>
          <a:srgbClr val="00AEEA"/>
        </a:dk2>
        <a:lt2>
          <a:srgbClr val="000000"/>
        </a:lt2>
        <a:accent1>
          <a:srgbClr val="5592BE"/>
        </a:accent1>
        <a:accent2>
          <a:srgbClr val="00B4BA"/>
        </a:accent2>
        <a:accent3>
          <a:srgbClr val="FFFFFF"/>
        </a:accent3>
        <a:accent4>
          <a:srgbClr val="003B74"/>
        </a:accent4>
        <a:accent5>
          <a:srgbClr val="B4C7DB"/>
        </a:accent5>
        <a:accent6>
          <a:srgbClr val="00A3A8"/>
        </a:accent6>
        <a:hlink>
          <a:srgbClr val="7BCCC4"/>
        </a:hlink>
        <a:folHlink>
          <a:srgbClr val="81CBF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resentatie1" id="{763C5CB1-46BD-4DFB-B093-A2019E3D0EF9}" vid="{1D48B66B-C0EA-4757-8977-4B9F8DC4880E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xSourceItemID xmlns="3c17d1ed-053a-4f1c-ab5f-d9e7a50dcc77" xsi:nil="true"/>
    <AxSourceListID xmlns="3c17d1ed-053a-4f1c-ab5f-d9e7a50dcc77" xsi:nil="true"/>
    <PublishingExpirationDate xmlns="http://schemas.microsoft.com/sharepoint/v3" xsi:nil="true"/>
    <PublishingStartDate xmlns="http://schemas.microsoft.com/sharepoint/v3" xsi:nil="true"/>
    <_dlc_DocId xmlns="3c17d1ed-053a-4f1c-ab5f-d9e7a50dcc77">CESK4JPM4SE4-925-6</_dlc_DocId>
    <_dlc_DocIdUrl xmlns="3c17d1ed-053a-4f1c-ab5f-d9e7a50dcc77">
      <Url>http://vgznet/vgz/huisstijlvgz/_layouts/DocIdRedir.aspx?ID=CESK4JPM4SE4-925-6</Url>
      <Description>CESK4JPM4SE4-925-6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C44F94AE1F4C4C9F23CEB34329C129" ma:contentTypeVersion="3" ma:contentTypeDescription="Een nieuw document maken." ma:contentTypeScope="" ma:versionID="6968636ea5157aeccf12cc15a274af90">
  <xsd:schema xmlns:xsd="http://www.w3.org/2001/XMLSchema" xmlns:xs="http://www.w3.org/2001/XMLSchema" xmlns:p="http://schemas.microsoft.com/office/2006/metadata/properties" xmlns:ns1="http://schemas.microsoft.com/sharepoint/v3" xmlns:ns2="3c17d1ed-053a-4f1c-ab5f-d9e7a50dcc77" targetNamespace="http://schemas.microsoft.com/office/2006/metadata/properties" ma:root="true" ma:fieldsID="d5330b9a9bd81c839a2bc2c16cf3b72d" ns1:_="" ns2:_="">
    <xsd:import namespace="http://schemas.microsoft.com/sharepoint/v3"/>
    <xsd:import namespace="3c17d1ed-053a-4f1c-ab5f-d9e7a50dcc77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  <xsd:element ref="ns2:AxSourceListID" minOccurs="0"/>
                <xsd:element ref="ns2:AxSourceItem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2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3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17d1ed-053a-4f1c-ab5f-d9e7a50dcc7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10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Id blijven behouden" ma:description="Id behouden tijdens toevoegen." ma:hidden="true" ma:internalName="_dlc_DocIdPersistId" ma:readOnly="true">
      <xsd:simpleType>
        <xsd:restriction base="dms:Boolean"/>
      </xsd:simpleType>
    </xsd:element>
    <xsd:element name="AxSourceListID" ma:index="13" nillable="true" ma:displayName="AxSourceListID" ma:hidden="true" ma:internalName="AxSourceListID">
      <xsd:simpleType>
        <xsd:restriction base="dms:Unknown"/>
      </xsd:simpleType>
    </xsd:element>
    <xsd:element name="AxSourceItemID" ma:index="14" nillable="true" ma:displayName="AxSourceItemID" ma:hidden="true" ma:internalName="AxSourceItemID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09D44-4D30-4C8F-93FF-3C190EC1A97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FD08134-0FF0-488A-B72C-E61A240AD1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78953B-BCEC-4EB4-BBBC-9365EA8B4EFD}">
  <ds:schemaRefs>
    <ds:schemaRef ds:uri="http://schemas.microsoft.com/office/2006/documentManagement/types"/>
    <ds:schemaRef ds:uri="http://schemas.microsoft.com/office/2006/metadata/properties"/>
    <ds:schemaRef ds:uri="3c17d1ed-053a-4f1c-ab5f-d9e7a50dcc77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65F9A35D-423D-4EA3-A556-38705B9B3F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c17d1ed-053a-4f1c-ab5f-d9e7a50dcc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20130916_Sjabloon_def</Template>
  <TotalTime>854</TotalTime>
  <Words>452</Words>
  <Application>Microsoft Office PowerPoint</Application>
  <PresentationFormat>Diavoorstelling (16:9)</PresentationFormat>
  <Paragraphs>103</Paragraphs>
  <Slides>11</Slides>
  <Notes>11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20130916_Sjabloon_def</vt:lpstr>
      <vt:lpstr>     De patiënt als regisseur van de zorg </vt:lpstr>
      <vt:lpstr>Visie op zorg in relatie tot patiënt</vt:lpstr>
      <vt:lpstr>Visie op kwaliteit van de zorg</vt:lpstr>
      <vt:lpstr>Visie op kwaliteit van de zorg</vt:lpstr>
      <vt:lpstr>Daarom samenwerking </vt:lpstr>
      <vt:lpstr>Wat kunnen jullie van cVGZ verwachten</vt:lpstr>
      <vt:lpstr>Wat verwachten wij van zorgverleners</vt:lpstr>
      <vt:lpstr>Wat verwachten wij van ZorgkaartNederland</vt:lpstr>
      <vt:lpstr>Wat levert dit alles op….</vt:lpstr>
      <vt:lpstr>A dream coming true…</vt:lpstr>
      <vt:lpstr>PowerPoint-presentatie</vt:lpstr>
    </vt:vector>
  </TitlesOfParts>
  <Company>VGZ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Verslag bijeenkomst Zorgkaart Nederland en VGZ</dc:title>
  <dc:creator>hopmanh</dc:creator>
  <cp:lastModifiedBy>elionf</cp:lastModifiedBy>
  <cp:revision>77</cp:revision>
  <dcterms:created xsi:type="dcterms:W3CDTF">2016-07-25T10:53:42Z</dcterms:created>
  <dcterms:modified xsi:type="dcterms:W3CDTF">2016-10-25T08:32:18Z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0x010100BCC44F94AE1F4C4C9F23CEB34329C129</vt:lpwstr>
  </property>
  <property fmtid="{D5CDD505-2E9C-101B-9397-08002B2CF9AE}" pid="3" name="_dlc_DocIdItemGuid">
    <vt:lpwstr>9b140d45-93cc-4c4e-bd5d-576a9c46dbc7</vt:lpwstr>
  </property>
</Properties>
</file>